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0"/>
  </p:notesMasterIdLst>
  <p:sldIdLst>
    <p:sldId id="265" r:id="rId2"/>
    <p:sldId id="316" r:id="rId3"/>
    <p:sldId id="905" r:id="rId4"/>
    <p:sldId id="907" r:id="rId5"/>
    <p:sldId id="908" r:id="rId6"/>
    <p:sldId id="1283" r:id="rId7"/>
    <p:sldId id="1284" r:id="rId8"/>
    <p:sldId id="1459" r:id="rId9"/>
    <p:sldId id="909" r:id="rId10"/>
    <p:sldId id="910" r:id="rId11"/>
    <p:sldId id="1460" r:id="rId12"/>
    <p:sldId id="1461" r:id="rId13"/>
    <p:sldId id="1462" r:id="rId14"/>
    <p:sldId id="1463" r:id="rId15"/>
    <p:sldId id="1467" r:id="rId16"/>
    <p:sldId id="1468" r:id="rId17"/>
    <p:sldId id="1479" r:id="rId18"/>
    <p:sldId id="1471" r:id="rId19"/>
    <p:sldId id="1469" r:id="rId20"/>
    <p:sldId id="1470" r:id="rId21"/>
    <p:sldId id="1441" r:id="rId22"/>
    <p:sldId id="1444" r:id="rId23"/>
    <p:sldId id="1438" r:id="rId24"/>
    <p:sldId id="1473" r:id="rId25"/>
    <p:sldId id="1474" r:id="rId26"/>
    <p:sldId id="1477" r:id="rId27"/>
    <p:sldId id="1478" r:id="rId28"/>
    <p:sldId id="273" r:id="rId29"/>
    <p:sldId id="1464" r:id="rId30"/>
    <p:sldId id="284" r:id="rId31"/>
    <p:sldId id="285" r:id="rId32"/>
    <p:sldId id="286" r:id="rId33"/>
    <p:sldId id="1447" r:id="rId34"/>
    <p:sldId id="1448" r:id="rId35"/>
    <p:sldId id="1449" r:id="rId36"/>
    <p:sldId id="902" r:id="rId37"/>
    <p:sldId id="295" r:id="rId38"/>
    <p:sldId id="1451" r:id="rId39"/>
    <p:sldId id="1454" r:id="rId40"/>
    <p:sldId id="1452" r:id="rId41"/>
    <p:sldId id="1484" r:id="rId42"/>
    <p:sldId id="1450" r:id="rId43"/>
    <p:sldId id="1466" r:id="rId44"/>
    <p:sldId id="1475" r:id="rId45"/>
    <p:sldId id="1485" r:id="rId46"/>
    <p:sldId id="297" r:id="rId47"/>
    <p:sldId id="1446" r:id="rId48"/>
    <p:sldId id="1487" r:id="rId49"/>
    <p:sldId id="1465" r:id="rId50"/>
    <p:sldId id="1456" r:id="rId51"/>
    <p:sldId id="1476" r:id="rId52"/>
    <p:sldId id="1457" r:id="rId53"/>
    <p:sldId id="1458" r:id="rId54"/>
    <p:sldId id="1486" r:id="rId55"/>
    <p:sldId id="1482" r:id="rId56"/>
    <p:sldId id="1481" r:id="rId57"/>
    <p:sldId id="1483" r:id="rId58"/>
    <p:sldId id="1480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296"/>
    <p:restoredTop sz="95920"/>
  </p:normalViewPr>
  <p:slideViewPr>
    <p:cSldViewPr snapToGrid="0" snapToObjects="1">
      <p:cViewPr varScale="1">
        <p:scale>
          <a:sx n="251" d="100"/>
          <a:sy n="251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10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038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44A1E-F30D-5B0C-FB3C-41CCC07D7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EA6EBF4E-DED5-561A-36E5-5D25043984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11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6E531432-F1AD-9021-1BA2-C5A8D00EA6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C56C321-7FB4-5543-DDFA-C009648130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7379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A8647-42B2-3F13-FD2A-C8AA012B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14196D0D-0566-97F2-A528-358F3FFCD9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12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48462447-E2B8-F0E3-2B0C-E5984FE2AC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03D6435-6515-FE29-F8E3-96F0CD394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1345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EFE44-C7C6-E14A-2570-E89C365DB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C1692F15-E2C2-728B-635F-D3CE4C6E7C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13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6C1E237C-EFFC-9AA8-46A6-C87B55AD90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5B2BC5E-C43D-2E77-1BE4-1F40D2A462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273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D5927-8F41-CFC9-F93A-B6998222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7504FD1E-F948-8251-38D4-A6107A0A13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14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39BAFEA6-7A72-C350-CBB0-B27DAE2EA5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CB905C1-8C54-D202-6CC0-0A437F2CF9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6220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2BB49-D416-2F02-8691-6D49DB9C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985522F8-3E8D-3E8A-0100-2B3689EE4E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15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EE5F776E-58C8-F129-4DBF-9B661D2DA1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DD35F42C-0C71-3A9E-96E4-994B98536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4382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11D39-828E-3B35-2FC5-C898F06D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FFF70226-DF1A-7498-6A99-BBE1D0B563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16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9016951-BB1F-5824-8D2A-837BB039D7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972A2B1-8D00-1565-5F24-86CA6866D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7337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D8BD7-4AAF-DDA2-60A1-5A7ACFA66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F33B9EE6-9FCB-73F9-FD9B-322DE179E2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17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EF2C96-4A8F-C534-3430-BD6F00B200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DB081D30-1B8C-994E-88DC-7E9F25FD3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2037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FAECB-2E65-399F-A103-6B41816EC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3B92A215-2D7C-E424-BE88-26A2C856D4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18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7D40269A-B519-60CA-B976-5A080C5BE6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94357FB-3E41-32E4-C5E4-59E08C07D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609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FAA93-56D6-5978-19C7-FAF5BCF0B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04D94A1-0B91-6CE2-2A60-4623229AF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19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3633C4FE-AD47-99B9-3737-BCD903FB60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A7A62C4-A2C2-B5AA-FC65-997B8B5DD8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828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90B03-96D1-8B62-EF36-989512E6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D9249-5F17-BD01-4513-46FEA5F6A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089A07-5C80-F077-1426-4F7B02E42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3008F-1A8C-098A-5DBA-978A7D864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59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E3F61-D996-0A23-A06B-A70979C5C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36E97694-1AF6-EEAD-CBBE-F229F0881F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20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C9D38940-F664-7446-3815-B3A8F62592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542244F-9D0C-9738-C196-D703C5C61C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4603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21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1197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C7201-51E8-5DA6-E25D-1EB4EE1B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40E1B12-CAAF-D0AF-91A4-157CC0C8BE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22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467D61F7-37A4-700B-1C82-AD0DC908A5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774A398-21BE-479D-7A29-944CC63D87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0834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23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23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95C6-0C40-9E5E-C525-D518E4D8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14B06-D1B3-705C-D7E2-2A55890C1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178D1-E427-1765-3D0B-AA2F30727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E7996-73C1-9AD3-31F7-CBFAD2F0C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84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1AA8A-1C22-401A-9DE0-F57E8C60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D3634-B0DA-DFF4-6E97-664AD23D5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96529-E471-DF04-F79B-B2E6B835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7C42F-E52B-26F8-B343-63AFC5939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57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6CBC5-ADA3-7A1C-9E85-08850D096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5D804-50AD-9E60-4F94-35DA0EE54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8AFA6-F643-7475-ED62-014FB43C1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C5E3-F995-DDCD-8EAD-78E8584ED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91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82390-0747-32E3-5079-E1A4DC723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0ADA6-BF1B-53A1-A7D9-2D4E8CAD6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65822-C2D1-D57D-70F7-20843E800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05588-9EAF-9496-E513-E32EA368D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15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1DE5-4730-3481-70E4-7EDC7299E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F5962-7435-8EE5-B81F-5A49EE77D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36F906-541C-D135-5F85-401EBE1B6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B3034-4EBF-742E-DB5A-94F5FD40F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03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62A4D-4D17-C2BA-D0BB-9C5CC734F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BA7EC-6A71-05C3-8473-028FDB4DB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D0E72-AA86-D1FC-B157-FEBEE43CC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CA69E-32BD-F21C-FCDB-CCFF9752B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45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744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B68EC-649C-B3A8-0339-9DBF2CA51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672DB-F6FA-76F4-CDF5-E73C99D83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793512-7093-70AA-3024-E02E8DB26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0FC0F-293C-DF8A-1B4E-014B96706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39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453CA-5E8F-5F98-E00F-11D62CCB9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C35697-F4FF-8FB3-CDB0-EB7596A52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51FBB-3744-E260-3D00-5F17B62B7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DC909-0C6B-7C0A-E884-40798A79B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15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2F269-B4B7-4505-63D2-89792541F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799073-A3F3-C77B-7552-260255A09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92C3A-B419-468B-75F8-1332C1D90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48EC2-6523-03DA-23CF-88CFADF70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7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F553-187C-6D9E-135E-FB71A60C1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6B247-FA39-0808-C288-1BD673BA9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8008C-A6D3-4329-A53B-5BAFA0BFA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EAD59-415D-9C8E-0A2C-C9F2659B3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02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4052-C5BF-59E6-0284-30BF172F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D14BE-985E-E680-8CB9-837FD9D1E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182E4-2A6F-6DEC-8D30-828A21097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8A90F-A089-C864-401B-F7DD89498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79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F5389-51FF-F0DF-DD4F-34707D2D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5BBB9-C914-0282-99FB-994AAC370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3430E-1B9E-4E35-C45D-A80FB06EB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B0E1D-081A-40F8-2FC1-4A9CB84F5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1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36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967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14CC8-D033-573A-BF20-FB751D99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B74F5-5BCD-B962-CA0F-ACDD756D8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FD780-07A3-60A5-D875-B607E8A5C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F088-3CE5-D1CB-DFF9-C7DBA4CDC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48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8351-6D6E-090E-3BA4-0D286D899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BBD2A7-9FA4-55EC-21BF-AA98DD069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DEB5C6-4D82-B33E-A528-89BB26034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3CBDC-5BDB-65B1-22AE-C6273B6F7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67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2ACB-427A-04BE-53E5-5BFB30E44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64695-C675-7E81-BA4E-EFDAC43D3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4A69B-7B22-CD79-038C-6D015F833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0570C-720F-0C43-989C-44B214146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63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4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84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4425F-BF8E-CC6A-D948-92971C330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FB44F-CC57-F157-A256-949CC132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18615-66C1-AFE1-D002-832A144AE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C6E6B-25E9-F75A-2A7B-256C3342D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36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CF6FB-80DA-70A3-CDBE-52882142A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812A2-862D-7886-A787-A1529911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BD0FD-6A6F-3D86-ADC0-13A59C76A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DE8C4-FA70-BCE9-FDC3-0E80AF8B0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781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2230A-F075-FB2F-A096-F8D31F73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A881-6BCB-D3EC-7283-BD1D2D9C1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3E6890-AB4B-1754-C7C4-C686FAD87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844D7-A455-14EA-B77A-63B2514A75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387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D0068-B25A-94BE-1EA8-6AABEB3A5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AB357B-CEB9-4AD4-1F5B-7D6EDBC1F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6648-BAD1-1217-5080-C0352D9CE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51397-0F7B-A7AE-B539-CF2BD37B4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11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B6184-94B9-62D7-D4B5-A4E7AE2B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FD916-1CD0-5842-D2E7-5D443ABF3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F04E8-5BCA-F2A9-3633-069302F90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01AD3-4B43-B345-D599-975CD45D7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847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5E48-2164-1B79-4DC4-8B18F18AD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6AC5E-0A29-591D-BC98-7DB82F7BF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A74ED-0A63-2E3C-F6E7-465182B11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5CA2-D198-9245-C4BF-45EFB4FD6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98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65473-CB69-A5F4-E640-DC126970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629FF-7BAA-181F-FB1A-5841554A8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E0914D-A38D-1264-38F4-ADAF54F7E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5CF42-F8EE-E574-1261-9719F88F5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125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2555E-86CF-8FD2-7CB1-5BC83AD6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27DB-9BE5-34EB-8E61-DB18769C2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EB037-08B5-634A-CD5E-B0D0BCE25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CCCCD-E641-FAF9-28DA-BFC0B5076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032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F131-D679-8AC4-2439-8ABC6B39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729F2-C994-7C8A-8CC2-F255C9B5D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107AA-AC27-5F66-2701-36F81FD63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E1CAC-D3B5-823B-8BC2-177CE8267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93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86A3C-2EFF-CE7C-C1B9-962829C1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167F9-22D6-826C-3F1D-303297C5A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BA53A-371B-2DD7-F714-D3B25140E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89906-0369-D2A0-0680-766F0EDA4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43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5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25720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D393E-DDC7-59B1-5440-FCC239383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72C77-633E-BE89-DD30-6EC38E3DD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668D5-0183-46AD-CA57-B090F8565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3467E-7B54-2300-3EF0-E3A92DB5F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6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460A-8D08-1C1C-8D63-1C75F6452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018F-C4F8-89C1-20C1-5BEFA75BA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C4763-DD78-E685-8D5B-450BC5B14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117D6-3290-290F-5FEE-27D363C9D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697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0B2E3-8A63-B966-7841-E5409F2C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2A547-7C83-AB00-F31D-8C0DF772F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CFD75-D484-7E51-D2F7-DE1C58E7F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1F40D-AEEB-BEF1-9EF4-02A6616A1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4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7F146-33C7-FBF7-42CF-7EDDE0403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7E332-8C95-3FEB-28A1-6EE12DA55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0F61D-1BC2-6733-155F-E9BF69C3C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635DC-4D2B-E590-6715-57C367229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71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D26F-4E86-AA71-E158-6CDA4B674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999EE-8A5A-5078-CE21-C6D5AC8D4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C7A94C-8DF2-EDF6-A406-3405C6E5D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72916-0FA2-7CEF-D6DF-21A861243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34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F57B-E51D-3021-1A7F-9DF1FAAB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FBF9C-CBF8-CED3-D5BF-2866252BB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D8EE9-E71F-835A-E86C-465B8240B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02147-636F-2882-3442-BA105A889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209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10AB3-5A77-62FA-261D-A8625DB0F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DD495-4704-473E-4536-59B855C65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CD8C6-C101-89DB-BA80-533FFCB5D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D16D0-20BB-670A-02DF-94A09AE0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716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6FB76-5F82-526A-D5F8-6CFDA92E6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D2E04F-F092-73AE-58F8-54D386CB2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614D2-9814-63D3-A5D8-FA2C3A94A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E927C-4F56-0403-DF0F-383E258A0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742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36A42-E15E-39E8-ED1F-C2CAB33E3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422D2-1218-3AE4-7D36-644E0474B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56E41-A9AB-61DE-AFAB-B6D5F8B47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C4DAF-3005-3BFE-DEE3-DAF262733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85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6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64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7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8551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4018E-5685-0A28-CAF5-38BEFC0AE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E8733FDD-F292-7692-4042-A97CD1491D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8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E6184AB7-5F09-1B38-0FF6-DBF8FBA4C2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BEF05C7-305B-27A2-0326-860585634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3602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9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12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og.com/en/resources/design-notes/using-a-generic-0-to-1v-analog-multiplier-to-ensure-accurate-power-management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yalsocietypublishing.org/doi/10.1098/rsta.2019.006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lmpo/a-brief-history-of-ai-with-deep-learning-26f7948bc87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uiltin.com/artificial-intelligence/transformer-neural-networ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papers.nips.cc/paper_files/paper/2012/file/c399862d3b9d6b76c8436e924a68c45b-Paper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0893-6080(89)90020-8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2/S012906570700111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Hardware for AI and ML Overview + Co-design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53" r="21468" b="3344"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777" t="5303" r="8666"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Intrinsic vs designed computation (3)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52FBE-4797-5B5C-CDE2-1152F9E7F3ED}"/>
              </a:ext>
            </a:extLst>
          </p:cNvPr>
          <p:cNvSpPr txBox="1"/>
          <p:nvPr/>
        </p:nvSpPr>
        <p:spPr>
          <a:xfrm>
            <a:off x="730576" y="4053774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Kron, Gabriel. "</a:t>
            </a:r>
            <a:r>
              <a:rPr lang="en-US" sz="1050" b="1" dirty="0"/>
              <a:t>Electric circuit models of partial differential equations</a:t>
            </a:r>
            <a:r>
              <a:rPr lang="en-US" sz="1050" dirty="0"/>
              <a:t>." Electrical Engineering 67, no. 7 (1948): 672-684.</a:t>
            </a:r>
          </a:p>
        </p:txBody>
      </p:sp>
      <p:pic>
        <p:nvPicPr>
          <p:cNvPr id="10" name="Picture 9" descr="A diagram of electrical circuits&#10;&#10;AI-generated content may be incorrect.">
            <a:extLst>
              <a:ext uri="{FF2B5EF4-FFF2-40B4-BE49-F238E27FC236}">
                <a16:creationId xmlns:a16="http://schemas.microsoft.com/office/drawing/2014/main" id="{00A9C826-A64B-1D9E-0551-3C6E6859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69" y="1081650"/>
            <a:ext cx="2764961" cy="2304134"/>
          </a:xfrm>
          <a:prstGeom prst="rect">
            <a:avLst/>
          </a:prstGeom>
        </p:spPr>
      </p:pic>
      <p:pic>
        <p:nvPicPr>
          <p:cNvPr id="12" name="Picture 11" descr="A math equation with numbers and symbols&#10;&#10;AI-generated content may be incorrect.">
            <a:extLst>
              <a:ext uri="{FF2B5EF4-FFF2-40B4-BE49-F238E27FC236}">
                <a16:creationId xmlns:a16="http://schemas.microsoft.com/office/drawing/2014/main" id="{116350AB-7EC9-6082-9D12-DAF1CFF5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600" y="3482318"/>
            <a:ext cx="2324100" cy="546100"/>
          </a:xfrm>
          <a:prstGeom prst="rect">
            <a:avLst/>
          </a:prstGeom>
        </p:spPr>
      </p:pic>
      <p:pic>
        <p:nvPicPr>
          <p:cNvPr id="14" name="Picture 13" descr="A book cover with a purple background&#10;&#10;AI-generated content may be incorrect.">
            <a:extLst>
              <a:ext uri="{FF2B5EF4-FFF2-40B4-BE49-F238E27FC236}">
                <a16:creationId xmlns:a16="http://schemas.microsoft.com/office/drawing/2014/main" id="{BBFCB18A-7763-A800-B5AB-F7FDD1B1C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95303">
            <a:off x="7875174" y="1372643"/>
            <a:ext cx="647700" cy="952500"/>
          </a:xfrm>
          <a:prstGeom prst="rect">
            <a:avLst/>
          </a:prstGeom>
        </p:spPr>
      </p:pic>
      <p:pic>
        <p:nvPicPr>
          <p:cNvPr id="16" name="Picture 1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77FC6C1-16BC-0FED-6098-44703D895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436" y="1151107"/>
            <a:ext cx="2270123" cy="3333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78ABD1-C85B-EFCA-73A9-7972192917D7}"/>
              </a:ext>
            </a:extLst>
          </p:cNvPr>
          <p:cNvSpPr txBox="1"/>
          <p:nvPr/>
        </p:nvSpPr>
        <p:spPr>
          <a:xfrm>
            <a:off x="4367841" y="2417774"/>
            <a:ext cx="408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69629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DC9C2-CC5A-40E7-F072-CBC141187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AE8B5166-3B1D-4625-CBEF-7221C1B74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Intrinsic vs designed computation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89619-C8E0-14F5-C9F8-CB3E691FC51A}"/>
              </a:ext>
            </a:extLst>
          </p:cNvPr>
          <p:cNvSpPr txBox="1"/>
          <p:nvPr/>
        </p:nvSpPr>
        <p:spPr>
          <a:xfrm>
            <a:off x="4367841" y="2417774"/>
            <a:ext cx="408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vs</a:t>
            </a:r>
          </a:p>
        </p:txBody>
      </p:sp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DA26BC8D-5260-D86E-99A9-D33F4075B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70" y="1786303"/>
            <a:ext cx="3877449" cy="1989507"/>
          </a:xfrm>
          <a:prstGeom prst="rect">
            <a:avLst/>
          </a:prstGeom>
        </p:spPr>
      </p:pic>
      <p:pic>
        <p:nvPicPr>
          <p:cNvPr id="4" name="Picture 3" descr="A diagram of a device&#10;&#10;AI-generated content may be incorrect.">
            <a:extLst>
              <a:ext uri="{FF2B5EF4-FFF2-40B4-BE49-F238E27FC236}">
                <a16:creationId xmlns:a16="http://schemas.microsoft.com/office/drawing/2014/main" id="{ECDB2766-CEDE-1B57-CBE9-018284FDA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33" y="2571750"/>
            <a:ext cx="1379475" cy="19739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E5766E-77A4-336C-F89F-78576EF45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410" y="1167027"/>
            <a:ext cx="3342522" cy="1230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72C62B-9B99-8BAA-AE24-950E8F7B2077}"/>
              </a:ext>
            </a:extLst>
          </p:cNvPr>
          <p:cNvSpPr txBox="1"/>
          <p:nvPr/>
        </p:nvSpPr>
        <p:spPr>
          <a:xfrm>
            <a:off x="225930" y="3847257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6"/>
              </a:rPr>
              <a:t>https://www.analog.com/en/resources/design-notes/using-a-generic-0-to-1v-analog-multiplier-to-ensure-accurate-power-management.html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69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9C449-EEAE-FD59-AB1C-84AFB117D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79C7204-BECD-9E6F-8CAA-960279433C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74681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are the design trade-offs?</a:t>
            </a:r>
          </a:p>
        </p:txBody>
      </p:sp>
    </p:spTree>
    <p:extLst>
      <p:ext uri="{BB962C8B-B14F-4D97-AF65-F5344CB8AC3E}">
        <p14:creationId xmlns:p14="http://schemas.microsoft.com/office/powerpoint/2010/main" val="206251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2BE24-46C8-3F78-6682-7625DC6BB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22326C5C-370E-09D7-64C0-EB41AA976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84108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are the design trade-offs?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C1E528-1B80-B24B-5A49-3DF1E5F3F319}"/>
              </a:ext>
            </a:extLst>
          </p:cNvPr>
          <p:cNvSpPr/>
          <p:nvPr/>
        </p:nvSpPr>
        <p:spPr>
          <a:xfrm>
            <a:off x="593889" y="1119536"/>
            <a:ext cx="78367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Performance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Flexibility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(general purpose vs application-specific)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Energy efficiency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Power density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(avoid burning chip, cost of cooling technology)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Design complexity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Design cost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Scalability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Shrinking design schedules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(time-to-market)</a:t>
            </a:r>
          </a:p>
        </p:txBody>
      </p:sp>
    </p:spTree>
    <p:extLst>
      <p:ext uri="{BB962C8B-B14F-4D97-AF65-F5344CB8AC3E}">
        <p14:creationId xmlns:p14="http://schemas.microsoft.com/office/powerpoint/2010/main" val="1013627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4358A-D933-E863-6B3F-B84F21293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91D5F903-85D9-F70F-5E17-6C2A9FC8D6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84108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(HW/SW) co-design?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D987D6-F9F0-CF9B-A655-35D805247153}"/>
              </a:ext>
            </a:extLst>
          </p:cNvPr>
          <p:cNvSpPr/>
          <p:nvPr/>
        </p:nvSpPr>
        <p:spPr>
          <a:xfrm>
            <a:off x="593889" y="1009161"/>
            <a:ext cx="80222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 practice of taking the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best from software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design and the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best from hardware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design to solve design problems.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HW/SW co-design deals with HW/SW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interfaces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HW/SW co-design is the design of cooperating HW and SW components in a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single design effort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</p:txBody>
      </p:sp>
      <p:pic>
        <p:nvPicPr>
          <p:cNvPr id="4" name="Picture 3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5B6960FE-A5D1-7BF0-2AB7-87577F8C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01" y="2411494"/>
            <a:ext cx="3907410" cy="18397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103FCC-D6E2-F3AB-9FE6-AE55E400410F}"/>
              </a:ext>
            </a:extLst>
          </p:cNvPr>
          <p:cNvSpPr/>
          <p:nvPr/>
        </p:nvSpPr>
        <p:spPr>
          <a:xfrm>
            <a:off x="593889" y="2529635"/>
            <a:ext cx="39781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Why design new HW if there is already one available to do the job? E.g., a RISC processor?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From a flexibility and design effort perspective, as much as possible should be in software. [Easy, flexible, available libraries, etc.]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8D899-39A2-E33E-10A5-9ACF1303B554}"/>
              </a:ext>
            </a:extLst>
          </p:cNvPr>
          <p:cNvSpPr txBox="1"/>
          <p:nvPr/>
        </p:nvSpPr>
        <p:spPr>
          <a:xfrm>
            <a:off x="5354424" y="4496767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Schaumont</a:t>
            </a:r>
            <a:r>
              <a:rPr lang="en-US" sz="1050" dirty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6225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58355-FC5D-9C42-B1D7-40B4019E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F61CBFC9-DC94-A6ED-7529-F4070931A7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84108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Why is HW/SW co-design important for AI/ML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229043-1DBF-EE62-F1FA-0763D7C5B889}"/>
              </a:ext>
            </a:extLst>
          </p:cNvPr>
          <p:cNvSpPr/>
          <p:nvPr/>
        </p:nvSpPr>
        <p:spPr>
          <a:xfrm>
            <a:off x="395925" y="1009161"/>
            <a:ext cx="801584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Performance optimization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Traditional hardware design assumes fixed software, while traditional software design assumes fixed hardware. Co-design breaks this barrier by simultaneously optimizing both, leading to significant performance improvements for AI workloads.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Specialized acceleration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AI algorithms have unique computation patterns (like matrix multiplications and convolutions) that benefit from custom hardware accelerators tailored to these specific operations.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Memory bottlenecks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AI models face severe memory bandwidth constraints. Co-designing hardware memory hierarchies with software that efficiently schedules operations can minimize data movement and maximize throughput.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Energy efficiency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: By tailoring hardware precisely to the needs of ML workloads and optimizing software to take advantage of hardware capabilities, co-design dramatically reduces power consumption, which is critical for both data centers and edge devices.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B1516-66DE-85E6-570C-8616DB8A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59F99D9D-3BBD-A6D5-9F7A-E2AFB78E2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84108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Cryptography on small embedded platforms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31136-C358-3959-AEDA-9220951FA797}"/>
              </a:ext>
            </a:extLst>
          </p:cNvPr>
          <p:cNvSpPr txBox="1"/>
          <p:nvPr/>
        </p:nvSpPr>
        <p:spPr>
          <a:xfrm>
            <a:off x="3979530" y="4559392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Schaumont</a:t>
            </a:r>
            <a:r>
              <a:rPr lang="en-US" sz="1050" dirty="0"/>
              <a:t>, 2013</a:t>
            </a:r>
          </a:p>
        </p:txBody>
      </p:sp>
      <p:pic>
        <p:nvPicPr>
          <p:cNvPr id="5" name="Picture 4" descr="A diagram of software components&#10;&#10;AI-generated content may be incorrect.">
            <a:extLst>
              <a:ext uri="{FF2B5EF4-FFF2-40B4-BE49-F238E27FC236}">
                <a16:creationId xmlns:a16="http://schemas.microsoft.com/office/drawing/2014/main" id="{2F08CCF1-DD98-5CCF-468E-B2F3F3B03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98" y="1009161"/>
            <a:ext cx="5401997" cy="3629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1BC531-809A-9EF3-2093-150820CF47B6}"/>
              </a:ext>
            </a:extLst>
          </p:cNvPr>
          <p:cNvSpPr txBox="1"/>
          <p:nvPr/>
        </p:nvSpPr>
        <p:spPr>
          <a:xfrm>
            <a:off x="670592" y="2248584"/>
            <a:ext cx="1795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do we learn here?</a:t>
            </a:r>
          </a:p>
        </p:txBody>
      </p:sp>
    </p:spTree>
    <p:extLst>
      <p:ext uri="{BB962C8B-B14F-4D97-AF65-F5344CB8AC3E}">
        <p14:creationId xmlns:p14="http://schemas.microsoft.com/office/powerpoint/2010/main" val="424840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7E27-59E8-F647-FA80-B5D935A94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3C9A1FA4-A7B5-16DC-FCB5-98AEBF621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84108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Cryptography on small embedded platforms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97466-741D-74D6-EA51-E502E357C684}"/>
              </a:ext>
            </a:extLst>
          </p:cNvPr>
          <p:cNvSpPr txBox="1"/>
          <p:nvPr/>
        </p:nvSpPr>
        <p:spPr>
          <a:xfrm>
            <a:off x="3979530" y="4559392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Schaumont</a:t>
            </a:r>
            <a:r>
              <a:rPr lang="en-US" sz="1050" dirty="0"/>
              <a:t>, 2013</a:t>
            </a:r>
          </a:p>
        </p:txBody>
      </p:sp>
      <p:pic>
        <p:nvPicPr>
          <p:cNvPr id="5" name="Picture 4" descr="A diagram of software components&#10;&#10;AI-generated content may be incorrect.">
            <a:extLst>
              <a:ext uri="{FF2B5EF4-FFF2-40B4-BE49-F238E27FC236}">
                <a16:creationId xmlns:a16="http://schemas.microsoft.com/office/drawing/2014/main" id="{AD1501BE-EDBC-3FB1-AC73-F7B199B6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98" y="1009161"/>
            <a:ext cx="5401997" cy="3629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035FB0-A027-E669-2008-33F653FD41BF}"/>
              </a:ext>
            </a:extLst>
          </p:cNvPr>
          <p:cNvSpPr txBox="1"/>
          <p:nvPr/>
        </p:nvSpPr>
        <p:spPr>
          <a:xfrm>
            <a:off x="777272" y="1260758"/>
            <a:ext cx="17958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Hardware crypto-architectures have, on the average, a higher relative performance compared to embedded processors.</a:t>
            </a:r>
          </a:p>
        </p:txBody>
      </p:sp>
    </p:spTree>
    <p:extLst>
      <p:ext uri="{BB962C8B-B14F-4D97-AF65-F5344CB8AC3E}">
        <p14:creationId xmlns:p14="http://schemas.microsoft.com/office/powerpoint/2010/main" val="37451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C997-D493-792C-8B9F-41AF25AD0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906C88D6-8BC6-1DA8-403C-5ABB35F445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46400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Cryptography on small embedded platforms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F95A9-6818-99D7-74A3-68CB76944476}"/>
              </a:ext>
            </a:extLst>
          </p:cNvPr>
          <p:cNvSpPr txBox="1"/>
          <p:nvPr/>
        </p:nvSpPr>
        <p:spPr>
          <a:xfrm>
            <a:off x="3979530" y="4559392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Schaumont</a:t>
            </a:r>
            <a:r>
              <a:rPr lang="en-US" sz="1050" dirty="0"/>
              <a:t>, 2013</a:t>
            </a:r>
          </a:p>
        </p:txBody>
      </p:sp>
      <p:pic>
        <p:nvPicPr>
          <p:cNvPr id="4" name="Picture 3" descr="A graph of different sizes of bars&#10;&#10;AI-generated content may be incorrect.">
            <a:extLst>
              <a:ext uri="{FF2B5EF4-FFF2-40B4-BE49-F238E27FC236}">
                <a16:creationId xmlns:a16="http://schemas.microsoft.com/office/drawing/2014/main" id="{2E3F740E-0E90-946F-03D0-D47F8A45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23" y="921435"/>
            <a:ext cx="5388236" cy="3687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1F3E9F-F7DD-CA4B-4756-F66E3F3097D3}"/>
              </a:ext>
            </a:extLst>
          </p:cNvPr>
          <p:cNvSpPr txBox="1"/>
          <p:nvPr/>
        </p:nvSpPr>
        <p:spPr>
          <a:xfrm>
            <a:off x="576764" y="1429328"/>
            <a:ext cx="11736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AES for different target platforms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FCCE6-9F62-874D-291A-A9C21D70DBEE}"/>
              </a:ext>
            </a:extLst>
          </p:cNvPr>
          <p:cNvSpPr txBox="1"/>
          <p:nvPr/>
        </p:nvSpPr>
        <p:spPr>
          <a:xfrm>
            <a:off x="576764" y="2906656"/>
            <a:ext cx="1795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do we learn here?</a:t>
            </a:r>
          </a:p>
        </p:txBody>
      </p:sp>
    </p:spTree>
    <p:extLst>
      <p:ext uri="{BB962C8B-B14F-4D97-AF65-F5344CB8AC3E}">
        <p14:creationId xmlns:p14="http://schemas.microsoft.com/office/powerpoint/2010/main" val="1456496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DFFFC-F0E6-F7A8-E34E-1EE2C6D2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alance&#10;&#10;AI-generated content may be incorrect.">
            <a:extLst>
              <a:ext uri="{FF2B5EF4-FFF2-40B4-BE49-F238E27FC236}">
                <a16:creationId xmlns:a16="http://schemas.microsoft.com/office/drawing/2014/main" id="{C2685CEA-A6A5-D667-4EE8-4A4032F67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39" y="924318"/>
            <a:ext cx="3829881" cy="1485468"/>
          </a:xfrm>
          <a:prstGeom prst="rect">
            <a:avLst/>
          </a:prstGeom>
        </p:spPr>
      </p:pic>
      <p:sp>
        <p:nvSpPr>
          <p:cNvPr id="13313" name="Rectangle 2">
            <a:extLst>
              <a:ext uri="{FF2B5EF4-FFF2-40B4-BE49-F238E27FC236}">
                <a16:creationId xmlns:a16="http://schemas.microsoft.com/office/drawing/2014/main" id="{B2626A71-9B10-B22D-266B-A1F87CFE3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84108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Driving factors in HW/SW co-design + dualism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A976F-916D-8636-0DFC-540020A9893A}"/>
              </a:ext>
            </a:extLst>
          </p:cNvPr>
          <p:cNvSpPr txBox="1"/>
          <p:nvPr/>
        </p:nvSpPr>
        <p:spPr>
          <a:xfrm>
            <a:off x="3979530" y="4559392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Schaumont</a:t>
            </a:r>
            <a:r>
              <a:rPr lang="en-US" sz="1050" dirty="0"/>
              <a:t>, 2013</a:t>
            </a:r>
          </a:p>
        </p:txBody>
      </p:sp>
      <p:pic>
        <p:nvPicPr>
          <p:cNvPr id="7" name="Picture 6" descr="A table with text on it&#10;&#10;AI-generated content may be incorrect.">
            <a:extLst>
              <a:ext uri="{FF2B5EF4-FFF2-40B4-BE49-F238E27FC236}">
                <a16:creationId xmlns:a16="http://schemas.microsoft.com/office/drawing/2014/main" id="{B42D95C5-45FE-62E3-C1AE-F3346172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342" y="2455606"/>
            <a:ext cx="5017476" cy="208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2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F6567-E04A-2181-92F5-9587D6CFE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8A276B3-A4BE-AF08-4C09-3238D0EF451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263193"/>
            <a:ext cx="9144000" cy="188536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a computer?</a:t>
            </a:r>
          </a:p>
          <a:p>
            <a:endParaRPr lang="en-US" altLang="en-US" sz="280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What’s the job of a computer architect / chip designer?</a:t>
            </a:r>
          </a:p>
        </p:txBody>
      </p:sp>
    </p:spTree>
    <p:extLst>
      <p:ext uri="{BB962C8B-B14F-4D97-AF65-F5344CB8AC3E}">
        <p14:creationId xmlns:p14="http://schemas.microsoft.com/office/powerpoint/2010/main" val="3408070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205E3-3539-3150-FEB8-01C34AF00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E5BBD6F8-F033-BD70-36E5-3A1AC69086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4514" y="575388"/>
            <a:ext cx="2686639" cy="198764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HW/SW co-design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19E0B-F310-7035-DD23-794DE00AB5A7}"/>
              </a:ext>
            </a:extLst>
          </p:cNvPr>
          <p:cNvSpPr txBox="1"/>
          <p:nvPr/>
        </p:nvSpPr>
        <p:spPr>
          <a:xfrm>
            <a:off x="508725" y="4182320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Schaumont</a:t>
            </a:r>
            <a:r>
              <a:rPr lang="en-US" sz="1050" dirty="0"/>
              <a:t>, 2013</a:t>
            </a:r>
          </a:p>
        </p:txBody>
      </p:sp>
      <p:pic>
        <p:nvPicPr>
          <p:cNvPr id="4" name="Picture 3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FE443719-7A4D-A7CB-B5A1-6ACDD062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759" y="701170"/>
            <a:ext cx="4684513" cy="3723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63E2F0-E9F5-876A-5586-7C61F81B7C86}"/>
              </a:ext>
            </a:extLst>
          </p:cNvPr>
          <p:cNvSpPr txBox="1"/>
          <p:nvPr/>
        </p:nvSpPr>
        <p:spPr>
          <a:xfrm>
            <a:off x="6273800" y="2844800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ASIP = Application Specific Instruction Processor</a:t>
            </a:r>
          </a:p>
        </p:txBody>
      </p:sp>
    </p:spTree>
    <p:extLst>
      <p:ext uri="{BB962C8B-B14F-4D97-AF65-F5344CB8AC3E}">
        <p14:creationId xmlns:p14="http://schemas.microsoft.com/office/powerpoint/2010/main" val="25437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22666"/>
            <a:ext cx="9144000" cy="42505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goals and drivers have changed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E2B3A1-A6B7-CFED-8FCC-2C03F9BD1687}"/>
              </a:ext>
            </a:extLst>
          </p:cNvPr>
          <p:cNvGrpSpPr/>
          <p:nvPr/>
        </p:nvGrpSpPr>
        <p:grpSpPr>
          <a:xfrm>
            <a:off x="2434748" y="1750612"/>
            <a:ext cx="4675089" cy="2451847"/>
            <a:chOff x="4347520" y="1346743"/>
            <a:chExt cx="4675089" cy="2451847"/>
          </a:xfrm>
        </p:grpSpPr>
        <p:pic>
          <p:nvPicPr>
            <p:cNvPr id="4" name="Picture 3" descr="A diagram of a performance curve&#10;&#10;Description automatically generated">
              <a:extLst>
                <a:ext uri="{FF2B5EF4-FFF2-40B4-BE49-F238E27FC236}">
                  <a16:creationId xmlns:a16="http://schemas.microsoft.com/office/drawing/2014/main" id="{5E841DF3-87D9-726B-A5E9-14BA097CC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7520" y="1519739"/>
              <a:ext cx="4512127" cy="227885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1B537B-BEE9-B2E1-97BD-89E8531BF25A}"/>
                </a:ext>
              </a:extLst>
            </p:cNvPr>
            <p:cNvSpPr txBox="1"/>
            <p:nvPr/>
          </p:nvSpPr>
          <p:spPr>
            <a:xfrm>
              <a:off x="6722043" y="1346743"/>
              <a:ext cx="2300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FF0000"/>
                  </a:solidFill>
                </a:rPr>
                <a:t>Avogadro-scale computing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77094A-5294-6915-5D52-2265523ED10D}"/>
                </a:ext>
              </a:extLst>
            </p:cNvPr>
            <p:cNvSpPr txBox="1"/>
            <p:nvPr/>
          </p:nvSpPr>
          <p:spPr>
            <a:xfrm>
              <a:off x="4399337" y="1654520"/>
              <a:ext cx="11016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0" dirty="0"/>
                <a:t>Large number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6246E4-6290-CEAE-446F-521001BCEBD2}"/>
              </a:ext>
            </a:extLst>
          </p:cNvPr>
          <p:cNvSpPr txBox="1"/>
          <p:nvPr/>
        </p:nvSpPr>
        <p:spPr>
          <a:xfrm>
            <a:off x="6414649" y="2581609"/>
            <a:ext cx="245546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The number of units in one mole of any substance is called Avogadro's number or Avogadro's constant.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6.02×10</a:t>
            </a:r>
            <a:r>
              <a:rPr lang="en-US" sz="1600" baseline="30000" dirty="0">
                <a:solidFill>
                  <a:srgbClr val="FF0000"/>
                </a:solidFill>
              </a:rPr>
              <a:t>23</a:t>
            </a:r>
          </a:p>
        </p:txBody>
      </p:sp>
      <p:pic>
        <p:nvPicPr>
          <p:cNvPr id="7" name="Picture 6" descr="A black cubes with red lights&#10;&#10;AI-generated content may be incorrect.">
            <a:extLst>
              <a:ext uri="{FF2B5EF4-FFF2-40B4-BE49-F238E27FC236}">
                <a16:creationId xmlns:a16="http://schemas.microsoft.com/office/drawing/2014/main" id="{805DA2D5-C829-AE43-83E3-C939F9195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33" y="1222313"/>
            <a:ext cx="1779215" cy="1056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D70907-FE5B-8626-A62D-9CFE82427C63}"/>
              </a:ext>
            </a:extLst>
          </p:cNvPr>
          <p:cNvSpPr txBox="1"/>
          <p:nvPr/>
        </p:nvSpPr>
        <p:spPr>
          <a:xfrm>
            <a:off x="595724" y="2453316"/>
            <a:ext cx="18988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CM 1 &amp; 2: Up to 65,536 1-bit processors</a:t>
            </a:r>
          </a:p>
        </p:txBody>
      </p:sp>
    </p:spTree>
    <p:extLst>
      <p:ext uri="{BB962C8B-B14F-4D97-AF65-F5344CB8AC3E}">
        <p14:creationId xmlns:p14="http://schemas.microsoft.com/office/powerpoint/2010/main" val="137004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DEAAF-6CF2-9689-631B-999A0975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527EA632-CC04-A477-E03D-A80C7D9B3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22666"/>
            <a:ext cx="9144000" cy="42505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goals and drivers have changed</a:t>
            </a:r>
          </a:p>
        </p:txBody>
      </p:sp>
      <p:pic>
        <p:nvPicPr>
          <p:cNvPr id="2" name="Picture 1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B5F4F9F6-F78C-F703-980A-0FB0DD2BD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508" y="1265917"/>
            <a:ext cx="6148983" cy="2611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145DC8-A7E0-827E-00C9-4E2C106FAF79}"/>
              </a:ext>
            </a:extLst>
          </p:cNvPr>
          <p:cNvSpPr txBox="1"/>
          <p:nvPr/>
        </p:nvSpPr>
        <p:spPr>
          <a:xfrm>
            <a:off x="0" y="41071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https://royalsocietypublishing.org/doi/10.1098/rsta.2019.0061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296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Deep co-design across the entire stack</a:t>
            </a:r>
          </a:p>
        </p:txBody>
      </p:sp>
      <p:pic>
        <p:nvPicPr>
          <p:cNvPr id="3" name="Picture 2" descr="A diagram of systems&#10;&#10;Description automatically generated">
            <a:extLst>
              <a:ext uri="{FF2B5EF4-FFF2-40B4-BE49-F238E27FC236}">
                <a16:creationId xmlns:a16="http://schemas.microsoft.com/office/drawing/2014/main" id="{31992606-37D9-0CC4-8696-2E4EE4D5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8" y="1100648"/>
            <a:ext cx="4616334" cy="25076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hart with different colored text&#10;&#10;Description automatically generated">
            <a:extLst>
              <a:ext uri="{FF2B5EF4-FFF2-40B4-BE49-F238E27FC236}">
                <a16:creationId xmlns:a16="http://schemas.microsoft.com/office/drawing/2014/main" id="{48A6EEE5-9856-2E7C-E2FF-13983B7A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078" y="1100648"/>
            <a:ext cx="3937501" cy="2211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6524BC47-FE88-F2F3-019B-6103471C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99" y="2354467"/>
            <a:ext cx="3484565" cy="20899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4F26D8-44B6-F638-AEB5-D7CD605AF0B9}"/>
              </a:ext>
            </a:extLst>
          </p:cNvPr>
          <p:cNvCxnSpPr/>
          <p:nvPr/>
        </p:nvCxnSpPr>
        <p:spPr bwMode="auto">
          <a:xfrm>
            <a:off x="2046083" y="1991762"/>
            <a:ext cx="3114392" cy="2147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11D6A9-606C-019C-351F-981847A314EA}"/>
              </a:ext>
            </a:extLst>
          </p:cNvPr>
          <p:cNvCxnSpPr>
            <a:cxnSpLocks/>
          </p:cNvCxnSpPr>
          <p:nvPr/>
        </p:nvCxnSpPr>
        <p:spPr bwMode="auto">
          <a:xfrm flipV="1">
            <a:off x="3430353" y="2206512"/>
            <a:ext cx="1791495" cy="124448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1A8F26-0393-E9EE-47B0-E23A1D23B74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21848" y="2215845"/>
            <a:ext cx="536156" cy="100691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8BA59D-F4EC-8479-D1E4-E0C390751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30353" y="3196449"/>
            <a:ext cx="2314753" cy="26388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F875A6-5C07-E1BC-6FE9-A7B112FB7F4C}"/>
              </a:ext>
            </a:extLst>
          </p:cNvPr>
          <p:cNvCxnSpPr>
            <a:cxnSpLocks/>
          </p:cNvCxnSpPr>
          <p:nvPr/>
        </p:nvCxnSpPr>
        <p:spPr bwMode="auto">
          <a:xfrm>
            <a:off x="2046083" y="1982429"/>
            <a:ext cx="1384270" cy="147790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49921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35D9-E666-144C-C747-AA69013F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3C96E9B-6C21-5C7C-DB11-525A8395865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807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Paper discussion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415726-A100-99A3-0053-255FC03EC8B3}"/>
              </a:ext>
            </a:extLst>
          </p:cNvPr>
          <p:cNvSpPr/>
          <p:nvPr/>
        </p:nvSpPr>
        <p:spPr>
          <a:xfrm>
            <a:off x="493838" y="1119536"/>
            <a:ext cx="7936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What did you learn?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 descr="A book cover with blue and white text&#10;&#10;AI-generated content may be incorrect.">
            <a:extLst>
              <a:ext uri="{FF2B5EF4-FFF2-40B4-BE49-F238E27FC236}">
                <a16:creationId xmlns:a16="http://schemas.microsoft.com/office/drawing/2014/main" id="{57B76BEB-D7DF-5A98-5B2A-056A098E4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826" y="1335957"/>
            <a:ext cx="2176347" cy="28861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81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6AAD0-48FC-07D4-FF58-81AFC1BD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22EE416-6FD8-3505-F269-28769803500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807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Paper discussion (1)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C6DC9-A28A-E00A-5E3E-390155C681CA}"/>
              </a:ext>
            </a:extLst>
          </p:cNvPr>
          <p:cNvSpPr/>
          <p:nvPr/>
        </p:nvSpPr>
        <p:spPr>
          <a:xfrm>
            <a:off x="493838" y="1119536"/>
            <a:ext cx="7936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difference between these papers shows how the field of co-design has evolved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general principles to specialized approaches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complex AI systems over nearly three decades.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LLMs face unique challenges compared to traditional deep learning systems, requiring extensive computational resources, high energy consumption, and complex software optimizations.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LLMs differ from CNNs in their memory requirements and processing patterns, requiring unique co-design methodologies. </a:t>
            </a:r>
          </a:p>
        </p:txBody>
      </p:sp>
    </p:spTree>
    <p:extLst>
      <p:ext uri="{BB962C8B-B14F-4D97-AF65-F5344CB8AC3E}">
        <p14:creationId xmlns:p14="http://schemas.microsoft.com/office/powerpoint/2010/main" val="3405695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5F416-8293-B28C-55ED-746BA4A1C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D38443C-73B0-4184-2529-B62C6FAE301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807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Paper discussion (2)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E337A3-D9B4-566B-DE2F-D5E2834E6F0E}"/>
              </a:ext>
            </a:extLst>
          </p:cNvPr>
          <p:cNvSpPr/>
          <p:nvPr/>
        </p:nvSpPr>
        <p:spPr>
          <a:xfrm>
            <a:off x="503998" y="1062421"/>
            <a:ext cx="821836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Co-design is about a systems perspective: meeting system-level objectives. 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Co-design is the key to designing efficient systems.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57175" indent="-257175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Designing HW is increasingly like designing SW.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Flexibility vs performance trade-off. </a:t>
            </a:r>
          </a:p>
          <a:p>
            <a:pPr marL="714375" lvl="1" indent="-257175">
              <a:buFont typeface="Symbol" pitchFamily="2" charset="2"/>
              <a:buChar char="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E.g., reconfigurability increases usability, but does not increase performance. 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Co-design tools: modeling, validation, implementation.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Identify critical segments of SW and run them on special HW.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LLMs require unique optimization strategies.</a:t>
            </a:r>
          </a:p>
          <a:p>
            <a:pPr marL="714375" lvl="1" indent="-257175">
              <a:buFont typeface="Symbol" pitchFamily="2" charset="2"/>
              <a:buChar char="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GPT-3: 175 billion parameters, 350GB of GPU memory just for parameters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GPUs are the cornerstone of modern deep learning infrastructure.</a:t>
            </a:r>
          </a:p>
          <a:p>
            <a:pPr marL="714375" lvl="1" indent="-257175">
              <a:buFont typeface="Symbol" pitchFamily="2" charset="2"/>
              <a:buChar char="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14375" lvl="1" indent="-257175">
              <a:buFont typeface="Symbol" pitchFamily="2" charset="2"/>
              <a:buChar char="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2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E8B57-29D5-5FF9-158B-D29BD1DC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2D0A229-7C27-C008-A22E-961812847C6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7107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Paper discussion (3)</a:t>
            </a:r>
          </a:p>
        </p:txBody>
      </p:sp>
      <p:pic>
        <p:nvPicPr>
          <p:cNvPr id="4" name="Picture 3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977F82C2-2FA9-657C-1F5A-26504D5C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216" y="935421"/>
            <a:ext cx="4193568" cy="3717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1EF25-6BD0-770A-B45F-E217A73D1642}"/>
              </a:ext>
            </a:extLst>
          </p:cNvPr>
          <p:cNvSpPr txBox="1"/>
          <p:nvPr/>
        </p:nvSpPr>
        <p:spPr>
          <a:xfrm>
            <a:off x="6771640" y="4191000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Guo et al., 2025</a:t>
            </a:r>
          </a:p>
        </p:txBody>
      </p:sp>
    </p:spTree>
    <p:extLst>
      <p:ext uri="{BB962C8B-B14F-4D97-AF65-F5344CB8AC3E}">
        <p14:creationId xmlns:p14="http://schemas.microsoft.com/office/powerpoint/2010/main" val="2107185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EAFF6-33FF-50CF-91F6-6E4875282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5370614-EDF0-E030-0082-12034A4AE7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956297"/>
            <a:ext cx="9144000" cy="176804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Artificial Intelligence (AI)? </a:t>
            </a:r>
          </a:p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Machine Learning (ML)?</a:t>
            </a:r>
          </a:p>
        </p:txBody>
      </p:sp>
    </p:spTree>
    <p:extLst>
      <p:ext uri="{BB962C8B-B14F-4D97-AF65-F5344CB8AC3E}">
        <p14:creationId xmlns:p14="http://schemas.microsoft.com/office/powerpoint/2010/main" val="3400666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0D57-3403-3585-B744-1C7D96758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6EFF754-2DD8-E34A-E88C-A519A077E21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AI vs 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63D3B7-6FBD-6DDA-E0BA-1496A96A3CD3}"/>
              </a:ext>
            </a:extLst>
          </p:cNvPr>
          <p:cNvSpPr/>
          <p:nvPr/>
        </p:nvSpPr>
        <p:spPr>
          <a:xfrm>
            <a:off x="493838" y="1119536"/>
            <a:ext cx="79367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Machine Learning (ML)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is one technique used to achieve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Artificial Intelligence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(AI). 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All ML is AI, but not all AI is ML. 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AI is the destination (e.g., intelligent machines), while ML is one path to get there (learning from data).</a:t>
            </a:r>
          </a:p>
          <a:p>
            <a:pPr algn="just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Artificial Intelligence (AI):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Broader concept encompassing machines that can perform tasks requiring human intelligence. Ultimate goal: Artificial General Intelligence (AGI)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Machine Learning (ML):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Subset of AI focused specifically on algorithms that improve through experience. Example: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eural networks</a:t>
            </a:r>
          </a:p>
          <a:p>
            <a:pPr marL="257175" indent="-257175" algn="just">
              <a:buFont typeface="Symbol" pitchFamily="2" charset="2"/>
              <a:buChar char="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9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4D1002-F19B-FF48-0BE7-5B6D98CCD236}"/>
              </a:ext>
            </a:extLst>
          </p:cNvPr>
          <p:cNvSpPr/>
          <p:nvPr/>
        </p:nvSpPr>
        <p:spPr bwMode="auto">
          <a:xfrm>
            <a:off x="2568113" y="1170432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Computation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Mapping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Transformation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Function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t+1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=f(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(1)</a:t>
            </a: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A550325-BE1C-09D5-CBE2-57504E5F0735}"/>
              </a:ext>
            </a:extLst>
          </p:cNvPr>
          <p:cNvSpPr/>
          <p:nvPr/>
        </p:nvSpPr>
        <p:spPr bwMode="auto">
          <a:xfrm>
            <a:off x="1835188" y="179816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0FC95A-0601-6877-7DAA-22B095058A7C}"/>
              </a:ext>
            </a:extLst>
          </p:cNvPr>
          <p:cNvSpPr txBox="1"/>
          <p:nvPr/>
        </p:nvSpPr>
        <p:spPr>
          <a:xfrm>
            <a:off x="715697" y="21791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E023D-B451-4672-4252-5B3A5AC96BF9}"/>
              </a:ext>
            </a:extLst>
          </p:cNvPr>
          <p:cNvSpPr txBox="1"/>
          <p:nvPr/>
        </p:nvSpPr>
        <p:spPr>
          <a:xfrm>
            <a:off x="7167354" y="218207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982317D-2D28-CC3E-1895-18DC286FEFDE}"/>
              </a:ext>
            </a:extLst>
          </p:cNvPr>
          <p:cNvSpPr/>
          <p:nvPr/>
        </p:nvSpPr>
        <p:spPr bwMode="auto">
          <a:xfrm>
            <a:off x="1828562" y="212835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5B7CEDE-E5F9-C0AA-E359-7701A23D6496}"/>
              </a:ext>
            </a:extLst>
          </p:cNvPr>
          <p:cNvSpPr/>
          <p:nvPr/>
        </p:nvSpPr>
        <p:spPr bwMode="auto">
          <a:xfrm>
            <a:off x="1828561" y="270864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06E5461-D14B-2993-F869-11310E011AF6}"/>
              </a:ext>
            </a:extLst>
          </p:cNvPr>
          <p:cNvSpPr/>
          <p:nvPr/>
        </p:nvSpPr>
        <p:spPr bwMode="auto">
          <a:xfrm>
            <a:off x="6205353" y="179816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7B424B-A22D-EE56-3955-4689E1C7D4AE}"/>
              </a:ext>
            </a:extLst>
          </p:cNvPr>
          <p:cNvSpPr/>
          <p:nvPr/>
        </p:nvSpPr>
        <p:spPr bwMode="auto">
          <a:xfrm>
            <a:off x="6207871" y="212835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424C48E-9B74-BFAD-B351-FEB80376F7B2}"/>
              </a:ext>
            </a:extLst>
          </p:cNvPr>
          <p:cNvSpPr/>
          <p:nvPr/>
        </p:nvSpPr>
        <p:spPr bwMode="auto">
          <a:xfrm>
            <a:off x="6207870" y="270864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7D67F-ADD6-1970-3D8B-BD58A22C6203}"/>
              </a:ext>
            </a:extLst>
          </p:cNvPr>
          <p:cNvSpPr txBox="1"/>
          <p:nvPr/>
        </p:nvSpPr>
        <p:spPr>
          <a:xfrm>
            <a:off x="1921782" y="23393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5218-46CA-7CF6-4932-4EFBDE25B2E0}"/>
              </a:ext>
            </a:extLst>
          </p:cNvPr>
          <p:cNvSpPr txBox="1"/>
          <p:nvPr/>
        </p:nvSpPr>
        <p:spPr>
          <a:xfrm>
            <a:off x="6304524" y="23446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F04A-24C3-D143-F3ED-001B7790CD69}"/>
              </a:ext>
            </a:extLst>
          </p:cNvPr>
          <p:cNvSpPr txBox="1"/>
          <p:nvPr/>
        </p:nvSpPr>
        <p:spPr>
          <a:xfrm>
            <a:off x="2251741" y="3570942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/>
              <a:t>How can we “realize” this mapping?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5655B8-4B96-D414-C06A-6ADA0EFA9F71}"/>
              </a:ext>
            </a:extLst>
          </p:cNvPr>
          <p:cNvGrpSpPr/>
          <p:nvPr/>
        </p:nvGrpSpPr>
        <p:grpSpPr>
          <a:xfrm>
            <a:off x="783336" y="2898178"/>
            <a:ext cx="937764" cy="631355"/>
            <a:chOff x="890797" y="3134227"/>
            <a:chExt cx="937764" cy="63135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1747FF-AF84-06E6-7558-E52BA84BE8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54AA6BC-93BA-1D17-0D7F-2BBCEF8629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580E967-D3F2-1E95-389A-1AC85B43CDDE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C4840C-D4AE-DB58-6225-B1EAD36DC02C}"/>
              </a:ext>
            </a:extLst>
          </p:cNvPr>
          <p:cNvGrpSpPr/>
          <p:nvPr/>
        </p:nvGrpSpPr>
        <p:grpSpPr>
          <a:xfrm>
            <a:off x="7315200" y="2898178"/>
            <a:ext cx="938003" cy="729713"/>
            <a:chOff x="7315200" y="3092479"/>
            <a:chExt cx="938003" cy="72971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8689A2-4E0D-41DB-76B3-82DAC8B0A24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D76D6A7-8D55-1278-AC2F-4A23703866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809D249-78C5-7E45-E306-78586E1D6079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227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386C1-00EA-D33E-820D-C022013D3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2D267B5-034D-A994-C30F-A1B0B8B2097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AI vs ML</a:t>
            </a: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B911DC20-5973-9B81-C247-65814026B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46" y="1432198"/>
            <a:ext cx="4729798" cy="2162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FEAA40-2080-A8BD-5E4E-78C80EE1B507}"/>
              </a:ext>
            </a:extLst>
          </p:cNvPr>
          <p:cNvSpPr txBox="1"/>
          <p:nvPr/>
        </p:nvSpPr>
        <p:spPr>
          <a:xfrm>
            <a:off x="231345" y="419300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Source: </a:t>
            </a:r>
            <a:r>
              <a:rPr lang="en-US" sz="1100" dirty="0" err="1"/>
              <a:t>Tignis</a:t>
            </a:r>
            <a:endParaRPr lang="en-US" sz="1100" dirty="0"/>
          </a:p>
        </p:txBody>
      </p:sp>
      <p:pic>
        <p:nvPicPr>
          <p:cNvPr id="3" name="Picture 2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7FC0C935-1D98-73A9-8376-970A4508B2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782" b="2995"/>
          <a:stretch/>
        </p:blipFill>
        <p:spPr>
          <a:xfrm>
            <a:off x="4963672" y="1364407"/>
            <a:ext cx="4076364" cy="24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30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3F4EE-807C-8692-C053-5DD456F7E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818BA06-830E-D4A6-8C68-C3539C5D2DA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 very brief history of AI</a:t>
            </a:r>
          </a:p>
        </p:txBody>
      </p:sp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B8987367-57A8-3D0D-98CD-AB3F5A09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65"/>
          <a:stretch/>
        </p:blipFill>
        <p:spPr>
          <a:xfrm>
            <a:off x="752449" y="1137837"/>
            <a:ext cx="7476023" cy="3185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81B3A-2CF4-546C-ADB2-A92CFED30703}"/>
              </a:ext>
            </a:extLst>
          </p:cNvPr>
          <p:cNvSpPr txBox="1"/>
          <p:nvPr/>
        </p:nvSpPr>
        <p:spPr>
          <a:xfrm>
            <a:off x="3231715" y="4467183"/>
            <a:ext cx="2839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Strong AI = AGI = Artificial General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67117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6A50-BB4C-428C-8AB5-0D4ADAB68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with text and pictures of people&#10;&#10;AI-generated content may be incorrect.">
            <a:extLst>
              <a:ext uri="{FF2B5EF4-FFF2-40B4-BE49-F238E27FC236}">
                <a16:creationId xmlns:a16="http://schemas.microsoft.com/office/drawing/2014/main" id="{6738B0D6-A254-C235-5D93-61CF6962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61"/>
          <a:stretch/>
        </p:blipFill>
        <p:spPr>
          <a:xfrm>
            <a:off x="967636" y="933189"/>
            <a:ext cx="7208728" cy="3368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8298B7-E889-9F2E-B969-D90C3AA820FB}"/>
              </a:ext>
            </a:extLst>
          </p:cNvPr>
          <p:cNvSpPr txBox="1"/>
          <p:nvPr/>
        </p:nvSpPr>
        <p:spPr>
          <a:xfrm>
            <a:off x="2054269" y="4341549"/>
            <a:ext cx="51983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4"/>
              </a:rPr>
              <a:t>https://medium.com/@lmpo/a-brief-history-of-ai-with-deep-learning-26f7948bc87b</a:t>
            </a:r>
            <a:r>
              <a:rPr lang="en-US" sz="1050" dirty="0"/>
              <a:t>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52FC803-3058-A2B9-9283-15F1AF901D0F}"/>
              </a:ext>
            </a:extLst>
          </p:cNvPr>
          <p:cNvSpPr txBox="1">
            <a:spLocks noChangeArrowheads="1"/>
          </p:cNvSpPr>
          <p:nvPr/>
        </p:nvSpPr>
        <p:spPr>
          <a:xfrm>
            <a:off x="81419" y="54803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 very brief history of AI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856972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3CA8-581F-88B3-CB90-C2C43615B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8FE8319-0F34-0174-13CC-74D4388402C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An abstract neuron</a:t>
            </a:r>
          </a:p>
        </p:txBody>
      </p:sp>
      <p:pic>
        <p:nvPicPr>
          <p:cNvPr id="4" name="Picture 3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966C92EE-57C9-F07A-822A-A5007E4C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166" y="1279414"/>
            <a:ext cx="3379532" cy="1343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1BD31-FFC3-1D91-B1B7-7274322974B7}"/>
              </a:ext>
            </a:extLst>
          </p:cNvPr>
          <p:cNvSpPr txBox="1"/>
          <p:nvPr/>
        </p:nvSpPr>
        <p:spPr>
          <a:xfrm>
            <a:off x="4390373" y="4470007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Rojas, 1986</a:t>
            </a:r>
          </a:p>
        </p:txBody>
      </p:sp>
      <p:pic>
        <p:nvPicPr>
          <p:cNvPr id="7" name="Picture 6" descr="A diagram of a cell&#10;&#10;AI-generated content may be incorrect.">
            <a:extLst>
              <a:ext uri="{FF2B5EF4-FFF2-40B4-BE49-F238E27FC236}">
                <a16:creationId xmlns:a16="http://schemas.microsoft.com/office/drawing/2014/main" id="{6FD4B211-3132-27B5-3266-97DE655BF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" y="1441275"/>
            <a:ext cx="2453260" cy="2260950"/>
          </a:xfrm>
          <a:prstGeom prst="rect">
            <a:avLst/>
          </a:prstGeom>
        </p:spPr>
      </p:pic>
      <p:pic>
        <p:nvPicPr>
          <p:cNvPr id="10" name="Picture 9" descr="A diagram of a pattern and weight&#10;&#10;AI-generated content may be incorrect.">
            <a:extLst>
              <a:ext uri="{FF2B5EF4-FFF2-40B4-BE49-F238E27FC236}">
                <a16:creationId xmlns:a16="http://schemas.microsoft.com/office/drawing/2014/main" id="{376538CA-1BC8-21F8-A57E-0C6F38376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174" y="1712151"/>
            <a:ext cx="2700751" cy="1820596"/>
          </a:xfrm>
          <a:prstGeom prst="rect">
            <a:avLst/>
          </a:prstGeom>
        </p:spPr>
      </p:pic>
      <p:pic>
        <p:nvPicPr>
          <p:cNvPr id="6" name="Picture 5" descr="A diagram of a leaky relute&#10;&#10;AI-generated content may be incorrect.">
            <a:extLst>
              <a:ext uri="{FF2B5EF4-FFF2-40B4-BE49-F238E27FC236}">
                <a16:creationId xmlns:a16="http://schemas.microsoft.com/office/drawing/2014/main" id="{CFD60718-5AB9-A71E-E544-9A5EDDEB0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649" y="2764026"/>
            <a:ext cx="2879415" cy="12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87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38564-65B8-28EE-ED45-F11903FF3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F37E6A9-7D5E-E937-962E-99655EA6E97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 neural network</a:t>
            </a: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6AA644C5-73B2-E3CC-A09E-10C5E8B8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36" y="1552623"/>
            <a:ext cx="5053817" cy="227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2DCD8-CCC0-2969-2423-EDFA49B6EC7D}"/>
              </a:ext>
            </a:extLst>
          </p:cNvPr>
          <p:cNvSpPr txBox="1"/>
          <p:nvPr/>
        </p:nvSpPr>
        <p:spPr>
          <a:xfrm>
            <a:off x="4390373" y="4470007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Rojas, 1986</a:t>
            </a:r>
          </a:p>
        </p:txBody>
      </p:sp>
    </p:spTree>
    <p:extLst>
      <p:ext uri="{BB962C8B-B14F-4D97-AF65-F5344CB8AC3E}">
        <p14:creationId xmlns:p14="http://schemas.microsoft.com/office/powerpoint/2010/main" val="1805771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CF920-28EA-E183-FB55-40F783928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C641063-9AD8-C9EA-D682-0CDE387C981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Special types of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6FC16-4019-4FA9-528C-6234E664E5AA}"/>
              </a:ext>
            </a:extLst>
          </p:cNvPr>
          <p:cNvSpPr txBox="1"/>
          <p:nvPr/>
        </p:nvSpPr>
        <p:spPr>
          <a:xfrm>
            <a:off x="4390373" y="4470007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Rojas, 1986</a:t>
            </a:r>
          </a:p>
        </p:txBody>
      </p:sp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3C4AEFB3-9BE1-D99D-385C-8D73DE828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32" y="1406292"/>
            <a:ext cx="3534891" cy="2841231"/>
          </a:xfrm>
          <a:prstGeom prst="rect">
            <a:avLst/>
          </a:prstGeom>
        </p:spPr>
      </p:pic>
      <p:pic>
        <p:nvPicPr>
          <p:cNvPr id="10" name="Picture 9" descr="A diagram of a network&#10;&#10;AI-generated content may be incorrect.">
            <a:extLst>
              <a:ext uri="{FF2B5EF4-FFF2-40B4-BE49-F238E27FC236}">
                <a16:creationId xmlns:a16="http://schemas.microsoft.com/office/drawing/2014/main" id="{1D39B451-E65A-73C5-699D-451129099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691" y="1429892"/>
            <a:ext cx="2319462" cy="2114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F6790D-CD43-FC5F-2C40-F72E8D842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966" y="3685750"/>
            <a:ext cx="2970081" cy="3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2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Types of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6ED39-AC3C-3BF9-FB15-4D7B130CD97C}"/>
              </a:ext>
            </a:extLst>
          </p:cNvPr>
          <p:cNvSpPr txBox="1"/>
          <p:nvPr/>
        </p:nvSpPr>
        <p:spPr>
          <a:xfrm>
            <a:off x="0" y="4205009"/>
            <a:ext cx="9144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/>
              <a:t>(</a:t>
            </a:r>
            <a:r>
              <a:rPr lang="en-US" sz="700" b="0" dirty="0" err="1"/>
              <a:t>Fjodor</a:t>
            </a:r>
            <a:r>
              <a:rPr lang="en-US" sz="700" b="0" dirty="0"/>
              <a:t> van Veen, 2016, </a:t>
            </a:r>
            <a:r>
              <a:rPr lang="en-US" sz="700" b="0" dirty="0" err="1"/>
              <a:t>asimovinstitute.org</a:t>
            </a:r>
            <a:r>
              <a:rPr lang="en-US" sz="700" b="0" dirty="0"/>
              <a:t>) </a:t>
            </a:r>
          </a:p>
        </p:txBody>
      </p:sp>
      <p:pic>
        <p:nvPicPr>
          <p:cNvPr id="8" name="Picture 7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A4329BBB-C1C2-D304-2A07-FEB5B43D8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953"/>
          <a:stretch/>
        </p:blipFill>
        <p:spPr>
          <a:xfrm>
            <a:off x="411025" y="1065791"/>
            <a:ext cx="4167009" cy="2628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41347FD3-D978-8718-068B-87FC68F3D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" t="41634" r="-353" b="1694"/>
          <a:stretch/>
        </p:blipFill>
        <p:spPr>
          <a:xfrm>
            <a:off x="4880197" y="1065791"/>
            <a:ext cx="3568920" cy="3033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FEDC0CE-8527-DD3C-DA19-5C26B0F69B8A}"/>
              </a:ext>
            </a:extLst>
          </p:cNvPr>
          <p:cNvSpPr/>
          <p:nvPr/>
        </p:nvSpPr>
        <p:spPr bwMode="auto">
          <a:xfrm>
            <a:off x="1440331" y="2147476"/>
            <a:ext cx="1237129" cy="72801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9E4B08-8765-F8BE-1961-02AB34D2DA0F}"/>
              </a:ext>
            </a:extLst>
          </p:cNvPr>
          <p:cNvSpPr/>
          <p:nvPr/>
        </p:nvSpPr>
        <p:spPr bwMode="auto">
          <a:xfrm>
            <a:off x="4815476" y="1039367"/>
            <a:ext cx="812800" cy="8109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922862-1303-54D0-A5F3-093A3FAD76CA}"/>
              </a:ext>
            </a:extLst>
          </p:cNvPr>
          <p:cNvSpPr/>
          <p:nvPr/>
        </p:nvSpPr>
        <p:spPr bwMode="auto">
          <a:xfrm>
            <a:off x="2553974" y="2147476"/>
            <a:ext cx="1237129" cy="72801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25BEF0-0CD8-B315-B36B-BB88B351F83C}"/>
              </a:ext>
            </a:extLst>
          </p:cNvPr>
          <p:cNvSpPr/>
          <p:nvPr/>
        </p:nvSpPr>
        <p:spPr bwMode="auto">
          <a:xfrm>
            <a:off x="3667617" y="2147476"/>
            <a:ext cx="904383" cy="72801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0CEDB5-AD37-B9BA-5E6E-40F152C91E52}"/>
              </a:ext>
            </a:extLst>
          </p:cNvPr>
          <p:cNvSpPr/>
          <p:nvPr/>
        </p:nvSpPr>
        <p:spPr bwMode="auto">
          <a:xfrm>
            <a:off x="5459318" y="1039367"/>
            <a:ext cx="812800" cy="8109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BAA07F-7C14-5CCF-290D-57B0402019AA}"/>
              </a:ext>
            </a:extLst>
          </p:cNvPr>
          <p:cNvSpPr/>
          <p:nvPr/>
        </p:nvSpPr>
        <p:spPr bwMode="auto">
          <a:xfrm>
            <a:off x="6103160" y="1039367"/>
            <a:ext cx="812800" cy="8109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721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020B1-9C23-89B9-69E6-9EEB9D6B6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dots&#10;&#10;AI-generated content may be incorrect.">
            <a:extLst>
              <a:ext uri="{FF2B5EF4-FFF2-40B4-BE49-F238E27FC236}">
                <a16:creationId xmlns:a16="http://schemas.microsoft.com/office/drawing/2014/main" id="{E26B5131-9516-7BA8-5290-537DD6DB6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49" y="1990301"/>
            <a:ext cx="4158437" cy="155489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91065FF-E130-8F0E-E9D9-0BE2E47E824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2965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Deep neural networks </a:t>
            </a:r>
          </a:p>
        </p:txBody>
      </p:sp>
      <p:pic>
        <p:nvPicPr>
          <p:cNvPr id="8" name="Picture 7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21E3DDE6-DB96-2525-B3B5-F3CA9F154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16" y="1056245"/>
            <a:ext cx="3999635" cy="32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61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B07BC-D88C-D890-0B0E-0084F31AF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1D69CD8A-C6D7-94A8-88B6-A18A76785E3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171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Transformers are deep neural networks </a:t>
            </a:r>
          </a:p>
        </p:txBody>
      </p:sp>
      <p:pic>
        <p:nvPicPr>
          <p:cNvPr id="3" name="Picture 2" descr="A diagram of a machine&#10;&#10;AI-generated content may be incorrect.">
            <a:extLst>
              <a:ext uri="{FF2B5EF4-FFF2-40B4-BE49-F238E27FC236}">
                <a16:creationId xmlns:a16="http://schemas.microsoft.com/office/drawing/2014/main" id="{5B481747-8D6A-9A95-B0AB-A06AFFCA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185" y="1042573"/>
            <a:ext cx="2644021" cy="3427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F4D3E2-EB93-7BF3-E59D-73C462EB0C5A}"/>
              </a:ext>
            </a:extLst>
          </p:cNvPr>
          <p:cNvSpPr txBox="1"/>
          <p:nvPr/>
        </p:nvSpPr>
        <p:spPr>
          <a:xfrm>
            <a:off x="2379945" y="45652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https://builtin.com/artificial-intelligence/transformer-neural-network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779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43F70-2220-DED0-1A65-EF158E560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49C66CA-52D4-34AE-857B-24A988F9305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171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Learning</a:t>
            </a:r>
          </a:p>
        </p:txBody>
      </p:sp>
      <p:pic>
        <p:nvPicPr>
          <p:cNvPr id="4" name="Picture 3" descr="Several different types of learning&#10;&#10;AI-generated content may be incorrect.">
            <a:extLst>
              <a:ext uri="{FF2B5EF4-FFF2-40B4-BE49-F238E27FC236}">
                <a16:creationId xmlns:a16="http://schemas.microsoft.com/office/drawing/2014/main" id="{46E26AB8-030F-E930-5CC9-EE1621BC3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" y="1473453"/>
            <a:ext cx="4034130" cy="2196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DCF9F0-DFDC-AA30-F025-EF7F05A4FF52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9" name="Picture 8" descr="A diagram of a cat model&#10;&#10;AI-generated content may be incorrect.">
            <a:extLst>
              <a:ext uri="{FF2B5EF4-FFF2-40B4-BE49-F238E27FC236}">
                <a16:creationId xmlns:a16="http://schemas.microsoft.com/office/drawing/2014/main" id="{D5E19D73-926D-4AC2-6134-4A9D3B579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08" y="1081470"/>
            <a:ext cx="4849386" cy="2000703"/>
          </a:xfrm>
          <a:prstGeom prst="rect">
            <a:avLst/>
          </a:prstGeom>
        </p:spPr>
      </p:pic>
      <p:pic>
        <p:nvPicPr>
          <p:cNvPr id="11" name="Picture 10" descr="A diagram of hardware training&#10;&#10;AI-generated content may be incorrect.">
            <a:extLst>
              <a:ext uri="{FF2B5EF4-FFF2-40B4-BE49-F238E27FC236}">
                <a16:creationId xmlns:a16="http://schemas.microsoft.com/office/drawing/2014/main" id="{64E7CF18-07C5-C50C-D60B-6293AA425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488" y="3132494"/>
            <a:ext cx="1729731" cy="1218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8828EA-8079-D2B1-3007-54F550135747}"/>
              </a:ext>
            </a:extLst>
          </p:cNvPr>
          <p:cNvSpPr txBox="1"/>
          <p:nvPr/>
        </p:nvSpPr>
        <p:spPr>
          <a:xfrm>
            <a:off x="5439520" y="4333657"/>
            <a:ext cx="2371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What is harder? Inference or training?</a:t>
            </a:r>
          </a:p>
        </p:txBody>
      </p:sp>
    </p:spTree>
    <p:extLst>
      <p:ext uri="{BB962C8B-B14F-4D97-AF65-F5344CB8AC3E}">
        <p14:creationId xmlns:p14="http://schemas.microsoft.com/office/powerpoint/2010/main" val="217459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D1002-F19B-FF48-0BE7-5B6D98CCD236}"/>
              </a:ext>
            </a:extLst>
          </p:cNvPr>
          <p:cNvSpPr/>
          <p:nvPr/>
        </p:nvSpPr>
        <p:spPr bwMode="auto">
          <a:xfrm>
            <a:off x="2568113" y="1170432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A550325-BE1C-09D5-CBE2-57504E5F0735}"/>
              </a:ext>
            </a:extLst>
          </p:cNvPr>
          <p:cNvSpPr/>
          <p:nvPr/>
        </p:nvSpPr>
        <p:spPr bwMode="auto">
          <a:xfrm>
            <a:off x="1835188" y="179816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0FC95A-0601-6877-7DAA-22B095058A7C}"/>
              </a:ext>
            </a:extLst>
          </p:cNvPr>
          <p:cNvSpPr txBox="1"/>
          <p:nvPr/>
        </p:nvSpPr>
        <p:spPr>
          <a:xfrm>
            <a:off x="715697" y="21791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E023D-B451-4672-4252-5B3A5AC96BF9}"/>
              </a:ext>
            </a:extLst>
          </p:cNvPr>
          <p:cNvSpPr txBox="1"/>
          <p:nvPr/>
        </p:nvSpPr>
        <p:spPr>
          <a:xfrm>
            <a:off x="7167354" y="218207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982317D-2D28-CC3E-1895-18DC286FEFDE}"/>
              </a:ext>
            </a:extLst>
          </p:cNvPr>
          <p:cNvSpPr/>
          <p:nvPr/>
        </p:nvSpPr>
        <p:spPr bwMode="auto">
          <a:xfrm>
            <a:off x="1828562" y="212835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5B7CEDE-E5F9-C0AA-E359-7701A23D6496}"/>
              </a:ext>
            </a:extLst>
          </p:cNvPr>
          <p:cNvSpPr/>
          <p:nvPr/>
        </p:nvSpPr>
        <p:spPr bwMode="auto">
          <a:xfrm>
            <a:off x="1828561" y="270864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06E5461-D14B-2993-F869-11310E011AF6}"/>
              </a:ext>
            </a:extLst>
          </p:cNvPr>
          <p:cNvSpPr/>
          <p:nvPr/>
        </p:nvSpPr>
        <p:spPr bwMode="auto">
          <a:xfrm>
            <a:off x="6205353" y="179816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7B424B-A22D-EE56-3955-4689E1C7D4AE}"/>
              </a:ext>
            </a:extLst>
          </p:cNvPr>
          <p:cNvSpPr/>
          <p:nvPr/>
        </p:nvSpPr>
        <p:spPr bwMode="auto">
          <a:xfrm>
            <a:off x="6207871" y="212835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424C48E-9B74-BFAD-B351-FEB80376F7B2}"/>
              </a:ext>
            </a:extLst>
          </p:cNvPr>
          <p:cNvSpPr/>
          <p:nvPr/>
        </p:nvSpPr>
        <p:spPr bwMode="auto">
          <a:xfrm>
            <a:off x="6207870" y="270864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7D67F-ADD6-1970-3D8B-BD58A22C6203}"/>
              </a:ext>
            </a:extLst>
          </p:cNvPr>
          <p:cNvSpPr txBox="1"/>
          <p:nvPr/>
        </p:nvSpPr>
        <p:spPr>
          <a:xfrm>
            <a:off x="1921782" y="23393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5218-46CA-7CF6-4932-4EFBDE25B2E0}"/>
              </a:ext>
            </a:extLst>
          </p:cNvPr>
          <p:cNvSpPr txBox="1"/>
          <p:nvPr/>
        </p:nvSpPr>
        <p:spPr>
          <a:xfrm>
            <a:off x="6304524" y="23446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F04A-24C3-D143-F3ED-001B7790CD69}"/>
              </a:ext>
            </a:extLst>
          </p:cNvPr>
          <p:cNvSpPr txBox="1"/>
          <p:nvPr/>
        </p:nvSpPr>
        <p:spPr>
          <a:xfrm>
            <a:off x="3515227" y="3623250"/>
            <a:ext cx="17379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/>
              <a:t>Look-up table</a:t>
            </a:r>
          </a:p>
          <a:p>
            <a:pPr algn="ctr"/>
            <a:r>
              <a:rPr lang="en-US" sz="1400" b="0" dirty="0"/>
              <a:t>Simple, fast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EFE111C-FC54-CB0D-5F21-C6AC2495B5C5}"/>
              </a:ext>
            </a:extLst>
          </p:cNvPr>
          <p:cNvGraphicFramePr>
            <a:graphicFrameLocks noGrp="1"/>
          </p:cNvGraphicFramePr>
          <p:nvPr/>
        </p:nvGraphicFramePr>
        <p:xfrm>
          <a:off x="3089155" y="1409789"/>
          <a:ext cx="259012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556724532"/>
                    </a:ext>
                  </a:extLst>
                </a:gridCol>
                <a:gridCol w="443348">
                  <a:extLst>
                    <a:ext uri="{9D8B030D-6E8A-4147-A177-3AD203B41FA5}">
                      <a16:colId xmlns:a16="http://schemas.microsoft.com/office/drawing/2014/main" val="3557921877"/>
                    </a:ext>
                  </a:extLst>
                </a:gridCol>
                <a:gridCol w="443348">
                  <a:extLst>
                    <a:ext uri="{9D8B030D-6E8A-4147-A177-3AD203B41FA5}">
                      <a16:colId xmlns:a16="http://schemas.microsoft.com/office/drawing/2014/main" val="2822781560"/>
                    </a:ext>
                  </a:extLst>
                </a:gridCol>
                <a:gridCol w="443348">
                  <a:extLst>
                    <a:ext uri="{9D8B030D-6E8A-4147-A177-3AD203B41FA5}">
                      <a16:colId xmlns:a16="http://schemas.microsoft.com/office/drawing/2014/main" val="63310830"/>
                    </a:ext>
                  </a:extLst>
                </a:gridCol>
                <a:gridCol w="443348">
                  <a:extLst>
                    <a:ext uri="{9D8B030D-6E8A-4147-A177-3AD203B41FA5}">
                      <a16:colId xmlns:a16="http://schemas.microsoft.com/office/drawing/2014/main" val="1850686361"/>
                    </a:ext>
                  </a:extLst>
                </a:gridCol>
                <a:gridCol w="443348">
                  <a:extLst>
                    <a:ext uri="{9D8B030D-6E8A-4147-A177-3AD203B41FA5}">
                      <a16:colId xmlns:a16="http://schemas.microsoft.com/office/drawing/2014/main" val="172594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I</a:t>
                      </a:r>
                      <a:r>
                        <a:rPr lang="en-US" sz="1050" b="1" baseline="-25000" dirty="0"/>
                        <a:t>1</a:t>
                      </a:r>
                      <a:endParaRPr 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I</a:t>
                      </a:r>
                      <a:r>
                        <a:rPr lang="en-US" sz="1050" b="1" baseline="-25000" dirty="0"/>
                        <a:t>N</a:t>
                      </a:r>
                      <a:endParaRPr 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O</a:t>
                      </a:r>
                      <a:r>
                        <a:rPr lang="en-US" sz="1050" b="1" baseline="-25000" dirty="0"/>
                        <a:t>1</a:t>
                      </a:r>
                      <a:endParaRPr 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O</a:t>
                      </a:r>
                      <a:r>
                        <a:rPr lang="en-US" sz="1050" b="1" baseline="-25000" dirty="0"/>
                        <a:t>M</a:t>
                      </a:r>
                      <a:endParaRPr 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178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61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817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14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7475178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EFFA7D76-AB2F-B1CD-899E-331260A33E10}"/>
              </a:ext>
            </a:extLst>
          </p:cNvPr>
          <p:cNvGrpSpPr/>
          <p:nvPr/>
        </p:nvGrpSpPr>
        <p:grpSpPr>
          <a:xfrm>
            <a:off x="783336" y="2898178"/>
            <a:ext cx="937764" cy="631355"/>
            <a:chOff x="890797" y="3134227"/>
            <a:chExt cx="937764" cy="631355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121BECC-F271-6C62-49B6-4BEE485E472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EA648ED-B339-1B6F-D7B6-4AA4C5D0D8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917E5A3-9F3F-5929-5979-988DD7C9624C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9153D6-9FA7-20F3-5167-781762D72AB8}"/>
              </a:ext>
            </a:extLst>
          </p:cNvPr>
          <p:cNvGrpSpPr/>
          <p:nvPr/>
        </p:nvGrpSpPr>
        <p:grpSpPr>
          <a:xfrm>
            <a:off x="7315200" y="2898178"/>
            <a:ext cx="938003" cy="729713"/>
            <a:chOff x="7315200" y="3092479"/>
            <a:chExt cx="938003" cy="72971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8AA9328-C370-9AA4-861F-3EEA6AA7A4F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346CDE7-8185-4477-8679-B272B73A97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6C63E38-D024-042B-84A8-E046B7EB7AC8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180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38EB-4823-A333-3570-7ED6D9BB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types of technology&#10;&#10;AI-generated content may be incorrect.">
            <a:extLst>
              <a:ext uri="{FF2B5EF4-FFF2-40B4-BE49-F238E27FC236}">
                <a16:creationId xmlns:a16="http://schemas.microsoft.com/office/drawing/2014/main" id="{FC86DB25-9A6D-2E93-E4EB-DD3CB911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31" y="915244"/>
            <a:ext cx="6369738" cy="3038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45406-2AD5-54EC-E275-C42D585A528B}"/>
              </a:ext>
            </a:extLst>
          </p:cNvPr>
          <p:cNvSpPr txBox="1"/>
          <p:nvPr/>
        </p:nvSpPr>
        <p:spPr>
          <a:xfrm>
            <a:off x="2363190" y="43760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93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E869-9CB4-AC98-40D0-E84B35AA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brain activity&#10;&#10;AI-generated content may be incorrect.">
            <a:extLst>
              <a:ext uri="{FF2B5EF4-FFF2-40B4-BE49-F238E27FC236}">
                <a16:creationId xmlns:a16="http://schemas.microsoft.com/office/drawing/2014/main" id="{E8DE7E9D-DB41-9249-5548-ED22AA3B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537" y="588723"/>
            <a:ext cx="4943092" cy="3966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BA664-C2B1-A5CD-4F17-F039DBB7CBED}"/>
              </a:ext>
            </a:extLst>
          </p:cNvPr>
          <p:cNvSpPr txBox="1"/>
          <p:nvPr/>
        </p:nvSpPr>
        <p:spPr>
          <a:xfrm>
            <a:off x="2258103" y="4554776"/>
            <a:ext cx="502293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rgbClr val="333333"/>
                </a:solidFill>
                <a:effectLst/>
                <a:latin typeface="Sarabun" pitchFamily="2" charset="-34"/>
                <a:cs typeface="Sarabun" pitchFamily="2" charset="-34"/>
              </a:rPr>
              <a:t>Source: “Bridging Biological and Artificial Neural Networks with Emerging Neuromorphic Devices: Fundamentals, Progress, and Challenges”</a:t>
            </a:r>
            <a:endParaRPr lang="en-US" sz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61F87-DC23-5086-1383-3ABB83229769}"/>
              </a:ext>
            </a:extLst>
          </p:cNvPr>
          <p:cNvSpPr txBox="1"/>
          <p:nvPr/>
        </p:nvSpPr>
        <p:spPr>
          <a:xfrm>
            <a:off x="457201" y="1165248"/>
            <a:ext cx="25231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two general approaches to developing artificial general intelligence (AGI):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computer-science-oriented and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neuroscience-oriented</a:t>
            </a:r>
          </a:p>
        </p:txBody>
      </p:sp>
    </p:spTree>
    <p:extLst>
      <p:ext uri="{BB962C8B-B14F-4D97-AF65-F5344CB8AC3E}">
        <p14:creationId xmlns:p14="http://schemas.microsoft.com/office/powerpoint/2010/main" val="4097799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F2828-0D4C-C029-5EF6-DBC8B8E28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CEED789-A232-F655-15A2-223BF1DC267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96874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Neuromorphic Computing with Large</a:t>
            </a:r>
          </a:p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Scale Spiking Neural Networks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2A02E3-AD2E-5849-7D6D-86CDFEE1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65" y="1624578"/>
            <a:ext cx="7358270" cy="27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58A4-2E74-D062-E913-EF2100C76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1FC488C-8F71-D88D-8C68-9DA105032D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223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AlexNet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: A classical deep convolutional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1EFE8-F323-D72D-AC15-F6114A618956}"/>
              </a:ext>
            </a:extLst>
          </p:cNvPr>
          <p:cNvSpPr txBox="1"/>
          <p:nvPr/>
        </p:nvSpPr>
        <p:spPr>
          <a:xfrm>
            <a:off x="2979866" y="4484894"/>
            <a:ext cx="32031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Liu &amp; Law, Artificial Intelligence Hardware Design, 2021</a:t>
            </a:r>
          </a:p>
        </p:txBody>
      </p:sp>
      <p:pic>
        <p:nvPicPr>
          <p:cNvPr id="10" name="Picture 9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4DC57C0D-B13A-068A-3954-549C6EB6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94096" y="-577686"/>
            <a:ext cx="2679013" cy="62988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B4CE07-009E-EC51-FB7B-78B9CF6B1366}"/>
              </a:ext>
            </a:extLst>
          </p:cNvPr>
          <p:cNvSpPr txBox="1"/>
          <p:nvPr/>
        </p:nvSpPr>
        <p:spPr>
          <a:xfrm>
            <a:off x="1149275" y="4230978"/>
            <a:ext cx="71776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AlexNet</a:t>
            </a:r>
            <a:r>
              <a:rPr lang="en-US" sz="1050" dirty="0"/>
              <a:t> paper: </a:t>
            </a:r>
            <a:r>
              <a:rPr lang="en-US" sz="1050" dirty="0">
                <a:hlinkClick r:id="rId4"/>
              </a:rPr>
              <a:t>https://papers.nips.cc/paper_files/paper/2012/file/c399862d3b9d6b76c8436e924a68c45b-Paper.pdf</a:t>
            </a:r>
            <a:r>
              <a:rPr lang="en-US" sz="1050" dirty="0"/>
              <a:t> </a:t>
            </a:r>
          </a:p>
        </p:txBody>
      </p:sp>
      <p:pic>
        <p:nvPicPr>
          <p:cNvPr id="18" name="Picture 17" descr="A paper with text and numbers&#10;&#10;AI-generated content may be incorrect.">
            <a:extLst>
              <a:ext uri="{FF2B5EF4-FFF2-40B4-BE49-F238E27FC236}">
                <a16:creationId xmlns:a16="http://schemas.microsoft.com/office/drawing/2014/main" id="{53D3935F-FEDB-766D-ADD0-C22E3BBD9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65" y="1232242"/>
            <a:ext cx="1421949" cy="19176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diagram of a pooling diagram&#10;&#10;AI-generated content may be incorrect.">
            <a:extLst>
              <a:ext uri="{FF2B5EF4-FFF2-40B4-BE49-F238E27FC236}">
                <a16:creationId xmlns:a16="http://schemas.microsoft.com/office/drawing/2014/main" id="{D6C242B4-AF97-6105-D9D9-4EE49A48C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24" y="3244114"/>
            <a:ext cx="1128945" cy="8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85FC1-88F7-AA8C-7444-15E89E8B0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6FDB7E0-2CE6-EB8B-1A15-94D09F99594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5860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6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Deep learning HW issues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E5C5D-2415-796E-AFDF-5F992E493A3B}"/>
              </a:ext>
            </a:extLst>
          </p:cNvPr>
          <p:cNvSpPr txBox="1"/>
          <p:nvPr/>
        </p:nvSpPr>
        <p:spPr>
          <a:xfrm>
            <a:off x="2979866" y="4484894"/>
            <a:ext cx="32031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Liu &amp; Law, Artificial Intelligence Hardware Design, 2021</a:t>
            </a:r>
          </a:p>
        </p:txBody>
      </p:sp>
      <p:pic>
        <p:nvPicPr>
          <p:cNvPr id="5" name="Picture 4" descr="A white sheet of paper with numbers and symbols&#10;&#10;AI-generated content may be incorrect.">
            <a:extLst>
              <a:ext uri="{FF2B5EF4-FFF2-40B4-BE49-F238E27FC236}">
                <a16:creationId xmlns:a16="http://schemas.microsoft.com/office/drawing/2014/main" id="{455F88A0-EC8B-5BF3-E059-9A5EE60AA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63341" y="27289"/>
            <a:ext cx="3217318" cy="5408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7F8E02-FBC3-75FF-2AF3-723C22B526E7}"/>
              </a:ext>
            </a:extLst>
          </p:cNvPr>
          <p:cNvSpPr txBox="1"/>
          <p:nvPr/>
        </p:nvSpPr>
        <p:spPr>
          <a:xfrm>
            <a:off x="7308514" y="3870423"/>
            <a:ext cx="1337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FC = fully connected</a:t>
            </a:r>
          </a:p>
        </p:txBody>
      </p:sp>
    </p:spTree>
    <p:extLst>
      <p:ext uri="{BB962C8B-B14F-4D97-AF65-F5344CB8AC3E}">
        <p14:creationId xmlns:p14="http://schemas.microsoft.com/office/powerpoint/2010/main" val="2287742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D200-6FAE-DE8C-6C36-410FD339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BEF1340-2A10-E3C9-7F9F-0E7B44511CC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223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Exploiting parallelism</a:t>
            </a:r>
          </a:p>
        </p:txBody>
      </p:sp>
      <p:pic>
        <p:nvPicPr>
          <p:cNvPr id="10" name="Picture 9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9A524423-0B32-850B-F7CC-AFD299208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80419" y="349737"/>
            <a:ext cx="1248930" cy="29364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4F45EE20-6F8D-F95C-8783-797BB080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352" y="2442438"/>
            <a:ext cx="5207000" cy="2059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BDCF9F-0F3B-5157-161C-D3B3A85B8FF2}"/>
              </a:ext>
            </a:extLst>
          </p:cNvPr>
          <p:cNvSpPr txBox="1"/>
          <p:nvPr/>
        </p:nvSpPr>
        <p:spPr>
          <a:xfrm>
            <a:off x="919480" y="3408680"/>
            <a:ext cx="2066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Does that come at a cost?</a:t>
            </a:r>
          </a:p>
        </p:txBody>
      </p:sp>
    </p:spTree>
    <p:extLst>
      <p:ext uri="{BB962C8B-B14F-4D97-AF65-F5344CB8AC3E}">
        <p14:creationId xmlns:p14="http://schemas.microsoft.com/office/powerpoint/2010/main" val="2058833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FF62-D428-9CC8-BEC0-8A2F0CD23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F34241C-CD41-8579-5619-3272A486568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8178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</p:spTree>
    <p:extLst>
      <p:ext uri="{BB962C8B-B14F-4D97-AF65-F5344CB8AC3E}">
        <p14:creationId xmlns:p14="http://schemas.microsoft.com/office/powerpoint/2010/main" val="2585327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100B0-B4A5-DDAC-5B0B-B1104609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10A396A-ECD3-DB78-2A3C-F1B768CAA6D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94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General co-processing mechanism</a:t>
            </a:r>
          </a:p>
        </p:txBody>
      </p:sp>
      <p:pic>
        <p:nvPicPr>
          <p:cNvPr id="7" name="Picture 6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3370F06D-ECA7-6963-705B-6464DD9A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965" y="1039090"/>
            <a:ext cx="4806069" cy="3261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1A27E-A8DE-CBD8-42D4-4D5FC556A62A}"/>
              </a:ext>
            </a:extLst>
          </p:cNvPr>
          <p:cNvSpPr txBox="1"/>
          <p:nvPr/>
        </p:nvSpPr>
        <p:spPr>
          <a:xfrm>
            <a:off x="2285999" y="44268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25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EBCDE-D689-B5F9-377B-1926C11A5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E3E4719-7944-C911-9CC4-0DF6ACE3677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94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General AI accelerator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875E6-2B3E-93E6-2DE1-CA5D4B953211}"/>
              </a:ext>
            </a:extLst>
          </p:cNvPr>
          <p:cNvSpPr txBox="1"/>
          <p:nvPr/>
        </p:nvSpPr>
        <p:spPr>
          <a:xfrm>
            <a:off x="2285999" y="44268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49A58FCD-C988-C9FA-FD35-E5AA6C6E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158" y="973080"/>
            <a:ext cx="5736403" cy="3197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134AC-90E7-15D8-BB7A-ACE8E29E5F7D}"/>
              </a:ext>
            </a:extLst>
          </p:cNvPr>
          <p:cNvSpPr txBox="1"/>
          <p:nvPr/>
        </p:nvSpPr>
        <p:spPr>
          <a:xfrm>
            <a:off x="7335520" y="2296894"/>
            <a:ext cx="15595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GEMM = General Matrix Multiply</a:t>
            </a:r>
          </a:p>
        </p:txBody>
      </p:sp>
    </p:spTree>
    <p:extLst>
      <p:ext uri="{BB962C8B-B14F-4D97-AF65-F5344CB8AC3E}">
        <p14:creationId xmlns:p14="http://schemas.microsoft.com/office/powerpoint/2010/main" val="3682599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DF4F9-A889-A80E-B3FA-C24B5960D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4B5932-D44E-4643-9D9E-591E08FF688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pic>
        <p:nvPicPr>
          <p:cNvPr id="11" name="Picture 10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D64AF21C-9D44-71B8-7230-B8A45398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" y="1037715"/>
            <a:ext cx="6985503" cy="3432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63FF17-D5C9-08E4-D4F0-1A237F4CDF46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1121A-B4D7-CAA7-EE4C-8FDB042E7DF5}"/>
              </a:ext>
            </a:extLst>
          </p:cNvPr>
          <p:cNvSpPr txBox="1"/>
          <p:nvPr/>
        </p:nvSpPr>
        <p:spPr>
          <a:xfrm>
            <a:off x="7342031" y="1402804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Metrics</a:t>
            </a:r>
          </a:p>
        </p:txBody>
      </p:sp>
      <p:pic>
        <p:nvPicPr>
          <p:cNvPr id="8" name="Picture 7" descr="A diagram of a device size&#10;&#10;AI-generated content may be incorrect.">
            <a:extLst>
              <a:ext uri="{FF2B5EF4-FFF2-40B4-BE49-F238E27FC236}">
                <a16:creationId xmlns:a16="http://schemas.microsoft.com/office/drawing/2014/main" id="{D86225DC-C9FE-F856-52E3-C58D548C6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006" y="1824494"/>
            <a:ext cx="2523583" cy="18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14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5" name="Picture 133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7755ED-C0B4-23FA-7F61-8DD32332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3626">
            <a:off x="6926826" y="3588104"/>
            <a:ext cx="1507818" cy="810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(3)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D1002-F19B-FF48-0BE7-5B6D98CCD236}"/>
              </a:ext>
            </a:extLst>
          </p:cNvPr>
          <p:cNvSpPr/>
          <p:nvPr/>
        </p:nvSpPr>
        <p:spPr bwMode="auto">
          <a:xfrm>
            <a:off x="2568113" y="1035265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A550325-BE1C-09D5-CBE2-57504E5F0735}"/>
              </a:ext>
            </a:extLst>
          </p:cNvPr>
          <p:cNvSpPr/>
          <p:nvPr/>
        </p:nvSpPr>
        <p:spPr bwMode="auto">
          <a:xfrm>
            <a:off x="1835188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0FC95A-0601-6877-7DAA-22B095058A7C}"/>
              </a:ext>
            </a:extLst>
          </p:cNvPr>
          <p:cNvSpPr txBox="1"/>
          <p:nvPr/>
        </p:nvSpPr>
        <p:spPr>
          <a:xfrm>
            <a:off x="715697" y="204397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E023D-B451-4672-4252-5B3A5AC96BF9}"/>
              </a:ext>
            </a:extLst>
          </p:cNvPr>
          <p:cNvSpPr txBox="1"/>
          <p:nvPr/>
        </p:nvSpPr>
        <p:spPr>
          <a:xfrm>
            <a:off x="7167354" y="204690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982317D-2D28-CC3E-1895-18DC286FEFDE}"/>
              </a:ext>
            </a:extLst>
          </p:cNvPr>
          <p:cNvSpPr/>
          <p:nvPr/>
        </p:nvSpPr>
        <p:spPr bwMode="auto">
          <a:xfrm>
            <a:off x="1828562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5B7CEDE-E5F9-C0AA-E359-7701A23D6496}"/>
              </a:ext>
            </a:extLst>
          </p:cNvPr>
          <p:cNvSpPr/>
          <p:nvPr/>
        </p:nvSpPr>
        <p:spPr bwMode="auto">
          <a:xfrm>
            <a:off x="1828561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06E5461-D14B-2993-F869-11310E011AF6}"/>
              </a:ext>
            </a:extLst>
          </p:cNvPr>
          <p:cNvSpPr/>
          <p:nvPr/>
        </p:nvSpPr>
        <p:spPr bwMode="auto">
          <a:xfrm>
            <a:off x="6205353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7B424B-A22D-EE56-3955-4689E1C7D4AE}"/>
              </a:ext>
            </a:extLst>
          </p:cNvPr>
          <p:cNvSpPr/>
          <p:nvPr/>
        </p:nvSpPr>
        <p:spPr bwMode="auto">
          <a:xfrm>
            <a:off x="6207871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424C48E-9B74-BFAD-B351-FEB80376F7B2}"/>
              </a:ext>
            </a:extLst>
          </p:cNvPr>
          <p:cNvSpPr/>
          <p:nvPr/>
        </p:nvSpPr>
        <p:spPr bwMode="auto">
          <a:xfrm>
            <a:off x="6207870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7D67F-ADD6-1970-3D8B-BD58A22C6203}"/>
              </a:ext>
            </a:extLst>
          </p:cNvPr>
          <p:cNvSpPr txBox="1"/>
          <p:nvPr/>
        </p:nvSpPr>
        <p:spPr>
          <a:xfrm>
            <a:off x="1921782" y="22041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5218-46CA-7CF6-4932-4EFBDE25B2E0}"/>
              </a:ext>
            </a:extLst>
          </p:cNvPr>
          <p:cNvSpPr txBox="1"/>
          <p:nvPr/>
        </p:nvSpPr>
        <p:spPr>
          <a:xfrm>
            <a:off x="6304524" y="22094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F04A-24C3-D143-F3ED-001B7790CD69}"/>
              </a:ext>
            </a:extLst>
          </p:cNvPr>
          <p:cNvSpPr txBox="1"/>
          <p:nvPr/>
        </p:nvSpPr>
        <p:spPr>
          <a:xfrm>
            <a:off x="3033533" y="3424475"/>
            <a:ext cx="27013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/>
              <a:t>Neural network</a:t>
            </a:r>
          </a:p>
          <a:p>
            <a:pPr algn="ctr"/>
            <a:r>
              <a:rPr lang="en-US" sz="1400" b="0" dirty="0"/>
              <a:t>Universal function approximator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47E880-D8F8-7374-EC07-68E6A25C2789}"/>
              </a:ext>
            </a:extLst>
          </p:cNvPr>
          <p:cNvGrpSpPr/>
          <p:nvPr/>
        </p:nvGrpSpPr>
        <p:grpSpPr>
          <a:xfrm>
            <a:off x="704155" y="2618884"/>
            <a:ext cx="937764" cy="631355"/>
            <a:chOff x="890797" y="3134227"/>
            <a:chExt cx="937764" cy="6313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2A0123-DBB7-2662-E5E2-8591E846F81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E7AC54-319D-468C-1DF2-6941C0DD9E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319BD3-1FCF-6D8A-88B2-E8E09D8860D5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0ADC7-DFF1-02DF-6CE7-654D63347E37}"/>
              </a:ext>
            </a:extLst>
          </p:cNvPr>
          <p:cNvGrpSpPr/>
          <p:nvPr/>
        </p:nvGrpSpPr>
        <p:grpSpPr>
          <a:xfrm>
            <a:off x="7372274" y="2573473"/>
            <a:ext cx="938003" cy="729713"/>
            <a:chOff x="7315200" y="3092479"/>
            <a:chExt cx="938003" cy="72971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5C98770-A690-8F67-B63E-D38E93077D0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60D1AA3-ABD8-F27C-5A5E-47837977B0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CCB9AC6-1727-5E48-9801-264FBBD5E0D7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323" name="Group 13322">
            <a:extLst>
              <a:ext uri="{FF2B5EF4-FFF2-40B4-BE49-F238E27FC236}">
                <a16:creationId xmlns:a16="http://schemas.microsoft.com/office/drawing/2014/main" id="{DE951AD4-C4CB-8F09-80E4-6AEF93DE20F8}"/>
              </a:ext>
            </a:extLst>
          </p:cNvPr>
          <p:cNvGrpSpPr/>
          <p:nvPr/>
        </p:nvGrpSpPr>
        <p:grpSpPr>
          <a:xfrm>
            <a:off x="3282477" y="1265497"/>
            <a:ext cx="2218211" cy="1813191"/>
            <a:chOff x="3301215" y="1507012"/>
            <a:chExt cx="2218211" cy="1813191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74662B-35AB-4384-A845-5A8679E60593}"/>
                </a:ext>
              </a:extLst>
            </p:cNvPr>
            <p:cNvSpPr/>
            <p:nvPr/>
          </p:nvSpPr>
          <p:spPr bwMode="auto">
            <a:xfrm>
              <a:off x="3330487" y="1507012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0ED8F4-9FB9-682E-5738-18ACADA9115C}"/>
                </a:ext>
              </a:extLst>
            </p:cNvPr>
            <p:cNvSpPr/>
            <p:nvPr/>
          </p:nvSpPr>
          <p:spPr bwMode="auto">
            <a:xfrm>
              <a:off x="3323169" y="1910819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0EAF61-32B4-A47F-E193-B329D3E9DA41}"/>
                </a:ext>
              </a:extLst>
            </p:cNvPr>
            <p:cNvSpPr/>
            <p:nvPr/>
          </p:nvSpPr>
          <p:spPr bwMode="auto">
            <a:xfrm>
              <a:off x="3315851" y="2314626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B6784C5-5445-8D00-BEBA-7852E6DCAFF9}"/>
                </a:ext>
              </a:extLst>
            </p:cNvPr>
            <p:cNvSpPr/>
            <p:nvPr/>
          </p:nvSpPr>
          <p:spPr bwMode="auto">
            <a:xfrm>
              <a:off x="3308533" y="271843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5509A3-1D70-7B67-A715-966269D41F11}"/>
                </a:ext>
              </a:extLst>
            </p:cNvPr>
            <p:cNvSpPr/>
            <p:nvPr/>
          </p:nvSpPr>
          <p:spPr bwMode="auto">
            <a:xfrm>
              <a:off x="3301215" y="3122240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6C84C1E-D401-150A-4582-B16C26653F9F}"/>
                </a:ext>
              </a:extLst>
            </p:cNvPr>
            <p:cNvSpPr/>
            <p:nvPr/>
          </p:nvSpPr>
          <p:spPr bwMode="auto">
            <a:xfrm>
              <a:off x="4325975" y="1910819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7F9F8B4-5020-FD6B-78A2-398CC15AB5DA}"/>
                </a:ext>
              </a:extLst>
            </p:cNvPr>
            <p:cNvSpPr/>
            <p:nvPr/>
          </p:nvSpPr>
          <p:spPr bwMode="auto">
            <a:xfrm>
              <a:off x="4318657" y="2314626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1A1B8F-7AEF-9427-87AE-A470527088AA}"/>
                </a:ext>
              </a:extLst>
            </p:cNvPr>
            <p:cNvSpPr/>
            <p:nvPr/>
          </p:nvSpPr>
          <p:spPr bwMode="auto">
            <a:xfrm>
              <a:off x="4311339" y="271843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5ACB16D-EACE-58C4-DAAF-8EBE40CAC3CE}"/>
                </a:ext>
              </a:extLst>
            </p:cNvPr>
            <p:cNvSpPr/>
            <p:nvPr/>
          </p:nvSpPr>
          <p:spPr bwMode="auto">
            <a:xfrm>
              <a:off x="5321463" y="211666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8D93DB0-DE52-B148-9176-4241438A524E}"/>
                </a:ext>
              </a:extLst>
            </p:cNvPr>
            <p:cNvSpPr/>
            <p:nvPr/>
          </p:nvSpPr>
          <p:spPr bwMode="auto">
            <a:xfrm>
              <a:off x="5314145" y="2520470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2D5CC3-74D0-3036-F550-314601D596D7}"/>
                </a:ext>
              </a:extLst>
            </p:cNvPr>
            <p:cNvCxnSpPr>
              <a:cxnSpLocks/>
              <a:stCxn id="21" idx="6"/>
              <a:endCxn id="26" idx="2"/>
            </p:cNvCxnSpPr>
            <p:nvPr/>
          </p:nvCxnSpPr>
          <p:spPr bwMode="auto">
            <a:xfrm>
              <a:off x="3528450" y="1605994"/>
              <a:ext cx="797525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5D05770-9971-31C7-CF13-E4A5E4B204F2}"/>
                </a:ext>
              </a:extLst>
            </p:cNvPr>
            <p:cNvCxnSpPr>
              <a:stCxn id="22" idx="6"/>
              <a:endCxn id="26" idx="2"/>
            </p:cNvCxnSpPr>
            <p:nvPr/>
          </p:nvCxnSpPr>
          <p:spPr bwMode="auto">
            <a:xfrm>
              <a:off x="3521132" y="2009801"/>
              <a:ext cx="804843" cy="0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5C4853-6758-1DB9-EFD2-CE382628512E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 bwMode="auto">
            <a:xfrm flipV="1">
              <a:off x="3513814" y="2009801"/>
              <a:ext cx="812161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819DB8-F711-5EE2-4590-13F7ED654211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 bwMode="auto">
            <a:xfrm flipV="1">
              <a:off x="3506496" y="2009801"/>
              <a:ext cx="819479" cy="80761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0AA7708-DECA-2F53-87B7-89C7859016E6}"/>
                </a:ext>
              </a:extLst>
            </p:cNvPr>
            <p:cNvCxnSpPr>
              <a:stCxn id="25" idx="6"/>
              <a:endCxn id="26" idx="2"/>
            </p:cNvCxnSpPr>
            <p:nvPr/>
          </p:nvCxnSpPr>
          <p:spPr bwMode="auto">
            <a:xfrm flipV="1">
              <a:off x="3499178" y="2009801"/>
              <a:ext cx="826797" cy="121142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C9CA02-031A-C15B-B421-78B137A671DF}"/>
                </a:ext>
              </a:extLst>
            </p:cNvPr>
            <p:cNvCxnSpPr>
              <a:endCxn id="28" idx="2"/>
            </p:cNvCxnSpPr>
            <p:nvPr/>
          </p:nvCxnSpPr>
          <p:spPr bwMode="auto">
            <a:xfrm flipV="1">
              <a:off x="3506496" y="2817415"/>
              <a:ext cx="804843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E91E05B-D113-ED56-F910-8A0577CCCE04}"/>
                </a:ext>
              </a:extLst>
            </p:cNvPr>
            <p:cNvCxnSpPr>
              <a:endCxn id="28" idx="2"/>
            </p:cNvCxnSpPr>
            <p:nvPr/>
          </p:nvCxnSpPr>
          <p:spPr bwMode="auto">
            <a:xfrm>
              <a:off x="3536809" y="1604713"/>
              <a:ext cx="774530" cy="1212702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8455E3F-EF37-E104-D969-E74A36BF54D7}"/>
                </a:ext>
              </a:extLst>
            </p:cNvPr>
            <p:cNvCxnSpPr>
              <a:stCxn id="22" idx="6"/>
              <a:endCxn id="28" idx="2"/>
            </p:cNvCxnSpPr>
            <p:nvPr/>
          </p:nvCxnSpPr>
          <p:spPr bwMode="auto">
            <a:xfrm>
              <a:off x="3521132" y="2009801"/>
              <a:ext cx="790207" cy="80761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7D6E3E9-FD5A-E699-1743-ABB42A7887EC}"/>
                </a:ext>
              </a:extLst>
            </p:cNvPr>
            <p:cNvCxnSpPr>
              <a:stCxn id="23" idx="6"/>
              <a:endCxn id="28" idx="2"/>
            </p:cNvCxnSpPr>
            <p:nvPr/>
          </p:nvCxnSpPr>
          <p:spPr bwMode="auto">
            <a:xfrm>
              <a:off x="3513814" y="2413608"/>
              <a:ext cx="797525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C01CB01-4FC3-B519-032A-6FD2C783E901}"/>
                </a:ext>
              </a:extLst>
            </p:cNvPr>
            <p:cNvCxnSpPr>
              <a:endCxn id="28" idx="2"/>
            </p:cNvCxnSpPr>
            <p:nvPr/>
          </p:nvCxnSpPr>
          <p:spPr bwMode="auto">
            <a:xfrm>
              <a:off x="3513814" y="2817414"/>
              <a:ext cx="797525" cy="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DBBE9B-DE63-2DAC-9F3E-9369712DEBE1}"/>
                </a:ext>
              </a:extLst>
            </p:cNvPr>
            <p:cNvSpPr txBox="1"/>
            <p:nvPr/>
          </p:nvSpPr>
          <p:spPr>
            <a:xfrm rot="16200000">
              <a:off x="3949655" y="224107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/>
                <a:t>…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CE8B0D-3C03-2937-CA49-24DF61A7E740}"/>
                </a:ext>
              </a:extLst>
            </p:cNvPr>
            <p:cNvCxnSpPr>
              <a:cxnSpLocks/>
              <a:stCxn id="26" idx="6"/>
              <a:endCxn id="29" idx="2"/>
            </p:cNvCxnSpPr>
            <p:nvPr/>
          </p:nvCxnSpPr>
          <p:spPr bwMode="auto">
            <a:xfrm>
              <a:off x="4523938" y="2009801"/>
              <a:ext cx="797525" cy="20584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290277C-373C-F921-43C4-4C6D0E2DA8EA}"/>
                </a:ext>
              </a:extLst>
            </p:cNvPr>
            <p:cNvCxnSpPr>
              <a:cxnSpLocks/>
              <a:stCxn id="27" idx="6"/>
              <a:endCxn id="29" idx="2"/>
            </p:cNvCxnSpPr>
            <p:nvPr/>
          </p:nvCxnSpPr>
          <p:spPr bwMode="auto">
            <a:xfrm flipV="1">
              <a:off x="4516620" y="2215645"/>
              <a:ext cx="804843" cy="197963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15" name="Straight Connector 13314">
              <a:extLst>
                <a:ext uri="{FF2B5EF4-FFF2-40B4-BE49-F238E27FC236}">
                  <a16:creationId xmlns:a16="http://schemas.microsoft.com/office/drawing/2014/main" id="{E8A3FAB5-66A7-733F-86CE-0397892E0C2C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 bwMode="auto">
            <a:xfrm flipV="1">
              <a:off x="4509302" y="2215645"/>
              <a:ext cx="812161" cy="601770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18" name="Straight Connector 13317">
              <a:extLst>
                <a:ext uri="{FF2B5EF4-FFF2-40B4-BE49-F238E27FC236}">
                  <a16:creationId xmlns:a16="http://schemas.microsoft.com/office/drawing/2014/main" id="{3BA177BE-8CAD-E2B6-7BC0-52550AE17D41}"/>
                </a:ext>
              </a:extLst>
            </p:cNvPr>
            <p:cNvCxnSpPr>
              <a:stCxn id="28" idx="6"/>
              <a:endCxn id="30" idx="2"/>
            </p:cNvCxnSpPr>
            <p:nvPr/>
          </p:nvCxnSpPr>
          <p:spPr bwMode="auto">
            <a:xfrm flipV="1">
              <a:off x="4509302" y="2619452"/>
              <a:ext cx="804843" cy="197963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20" name="Straight Connector 13319">
              <a:extLst>
                <a:ext uri="{FF2B5EF4-FFF2-40B4-BE49-F238E27FC236}">
                  <a16:creationId xmlns:a16="http://schemas.microsoft.com/office/drawing/2014/main" id="{F41BFAE8-7E42-B448-8291-0A500C6020FE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 bwMode="auto">
            <a:xfrm>
              <a:off x="4523938" y="2009801"/>
              <a:ext cx="790207" cy="60965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22" name="Straight Connector 13321">
              <a:extLst>
                <a:ext uri="{FF2B5EF4-FFF2-40B4-BE49-F238E27FC236}">
                  <a16:creationId xmlns:a16="http://schemas.microsoft.com/office/drawing/2014/main" id="{894D4D79-9877-C98E-1D3B-E2F79694A3A6}"/>
                </a:ext>
              </a:extLst>
            </p:cNvPr>
            <p:cNvCxnSpPr>
              <a:stCxn id="27" idx="6"/>
              <a:endCxn id="30" idx="2"/>
            </p:cNvCxnSpPr>
            <p:nvPr/>
          </p:nvCxnSpPr>
          <p:spPr bwMode="auto">
            <a:xfrm>
              <a:off x="4516620" y="2413608"/>
              <a:ext cx="797525" cy="20584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327" name="TextBox 13326">
            <a:extLst>
              <a:ext uri="{FF2B5EF4-FFF2-40B4-BE49-F238E27FC236}">
                <a16:creationId xmlns:a16="http://schemas.microsoft.com/office/drawing/2014/main" id="{E9DE5DC6-042D-5308-CA83-C5B5DC9FEAA2}"/>
              </a:ext>
            </a:extLst>
          </p:cNvPr>
          <p:cNvSpPr txBox="1"/>
          <p:nvPr/>
        </p:nvSpPr>
        <p:spPr>
          <a:xfrm>
            <a:off x="1593254" y="3969957"/>
            <a:ext cx="56259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dirty="0">
                <a:latin typeface="+mn-lt"/>
              </a:rPr>
              <a:t>(</a:t>
            </a:r>
            <a:r>
              <a:rPr lang="en-US" sz="1000" b="0" dirty="0" err="1">
                <a:latin typeface="+mn-lt"/>
              </a:rPr>
              <a:t>Hornik</a:t>
            </a:r>
            <a:r>
              <a:rPr lang="en-US" sz="1000" b="0" dirty="0">
                <a:latin typeface="+mn-lt"/>
              </a:rPr>
              <a:t>, Stinchcombe, White, 1989, </a:t>
            </a:r>
            <a:r>
              <a:rPr lang="en-US" sz="1000" b="0" i="0" u="none" strike="noStrike" dirty="0">
                <a:solidFill>
                  <a:srgbClr val="0070C0"/>
                </a:solidFill>
                <a:effectLst/>
                <a:latin typeface="+mn-lt"/>
                <a:hlinkClick r:id="rId4" tooltip="Persistent link using digital object identifi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https://doi.org/10.1016/0893-6080(89)90020-8</a:t>
            </a:r>
            <a:r>
              <a:rPr lang="en-US" sz="1000" b="0" dirty="0">
                <a:latin typeface="+mn-lt"/>
              </a:rPr>
              <a:t>)</a:t>
            </a:r>
          </a:p>
        </p:txBody>
      </p:sp>
      <p:sp>
        <p:nvSpPr>
          <p:cNvPr id="13328" name="TextBox 13327">
            <a:extLst>
              <a:ext uri="{FF2B5EF4-FFF2-40B4-BE49-F238E27FC236}">
                <a16:creationId xmlns:a16="http://schemas.microsoft.com/office/drawing/2014/main" id="{6460A38D-4085-FE79-0219-7BC14D163DD9}"/>
              </a:ext>
            </a:extLst>
          </p:cNvPr>
          <p:cNvSpPr txBox="1"/>
          <p:nvPr/>
        </p:nvSpPr>
        <p:spPr>
          <a:xfrm>
            <a:off x="4730619" y="1036350"/>
            <a:ext cx="143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C000"/>
                </a:solidFill>
              </a:rPr>
              <a:t>Feedforward</a:t>
            </a:r>
          </a:p>
          <a:p>
            <a:pPr algn="r"/>
            <a:r>
              <a:rPr lang="en-US" sz="1200" dirty="0">
                <a:solidFill>
                  <a:srgbClr val="FFC000"/>
                </a:solidFill>
              </a:rPr>
              <a:t>No memory/state</a:t>
            </a:r>
          </a:p>
          <a:p>
            <a:pPr algn="r"/>
            <a:r>
              <a:rPr lang="en-US" sz="1200" dirty="0">
                <a:solidFill>
                  <a:srgbClr val="FFC000"/>
                </a:solidFill>
              </a:rPr>
              <a:t>Generalization</a:t>
            </a:r>
          </a:p>
        </p:txBody>
      </p:sp>
      <p:sp>
        <p:nvSpPr>
          <p:cNvPr id="13329" name="TextBox 13328">
            <a:extLst>
              <a:ext uri="{FF2B5EF4-FFF2-40B4-BE49-F238E27FC236}">
                <a16:creationId xmlns:a16="http://schemas.microsoft.com/office/drawing/2014/main" id="{D213E0EC-BC28-748F-12F6-003415C81259}"/>
              </a:ext>
            </a:extLst>
          </p:cNvPr>
          <p:cNvSpPr txBox="1"/>
          <p:nvPr/>
        </p:nvSpPr>
        <p:spPr>
          <a:xfrm>
            <a:off x="2943782" y="3039900"/>
            <a:ext cx="8899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Input nodes</a:t>
            </a:r>
          </a:p>
        </p:txBody>
      </p:sp>
      <p:sp>
        <p:nvSpPr>
          <p:cNvPr id="13330" name="TextBox 13329">
            <a:extLst>
              <a:ext uri="{FF2B5EF4-FFF2-40B4-BE49-F238E27FC236}">
                <a16:creationId xmlns:a16="http://schemas.microsoft.com/office/drawing/2014/main" id="{722E33BE-26B8-8121-E66E-230A7AB47E36}"/>
              </a:ext>
            </a:extLst>
          </p:cNvPr>
          <p:cNvSpPr txBox="1"/>
          <p:nvPr/>
        </p:nvSpPr>
        <p:spPr>
          <a:xfrm>
            <a:off x="3914281" y="2697936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Hidden nodes</a:t>
            </a:r>
          </a:p>
        </p:txBody>
      </p:sp>
      <p:sp>
        <p:nvSpPr>
          <p:cNvPr id="13331" name="TextBox 13330">
            <a:extLst>
              <a:ext uri="{FF2B5EF4-FFF2-40B4-BE49-F238E27FC236}">
                <a16:creationId xmlns:a16="http://schemas.microsoft.com/office/drawing/2014/main" id="{B9F8F39C-EF8D-1D80-3983-70A56787FB6C}"/>
              </a:ext>
            </a:extLst>
          </p:cNvPr>
          <p:cNvSpPr txBox="1"/>
          <p:nvPr/>
        </p:nvSpPr>
        <p:spPr>
          <a:xfrm>
            <a:off x="4894970" y="2491926"/>
            <a:ext cx="994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Output nodes</a:t>
            </a:r>
          </a:p>
        </p:txBody>
      </p:sp>
      <p:sp>
        <p:nvSpPr>
          <p:cNvPr id="13332" name="TextBox 13331">
            <a:extLst>
              <a:ext uri="{FF2B5EF4-FFF2-40B4-BE49-F238E27FC236}">
                <a16:creationId xmlns:a16="http://schemas.microsoft.com/office/drawing/2014/main" id="{217DB922-5031-19CD-7BDB-89974E3B6153}"/>
              </a:ext>
            </a:extLst>
          </p:cNvPr>
          <p:cNvSpPr txBox="1"/>
          <p:nvPr/>
        </p:nvSpPr>
        <p:spPr>
          <a:xfrm rot="1582140">
            <a:off x="3623203" y="1356059"/>
            <a:ext cx="671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Weights</a:t>
            </a:r>
          </a:p>
        </p:txBody>
      </p:sp>
      <p:sp>
        <p:nvSpPr>
          <p:cNvPr id="13333" name="TextBox 13332">
            <a:extLst>
              <a:ext uri="{FF2B5EF4-FFF2-40B4-BE49-F238E27FC236}">
                <a16:creationId xmlns:a16="http://schemas.microsoft.com/office/drawing/2014/main" id="{BA985E7F-179E-2FE9-F1FB-F4F00C669E5B}"/>
              </a:ext>
            </a:extLst>
          </p:cNvPr>
          <p:cNvSpPr txBox="1"/>
          <p:nvPr/>
        </p:nvSpPr>
        <p:spPr>
          <a:xfrm>
            <a:off x="4009714" y="2921754"/>
            <a:ext cx="2180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C000"/>
                </a:solidFill>
              </a:rPr>
              <a:t>Various training algorithms</a:t>
            </a:r>
          </a:p>
          <a:p>
            <a:pPr algn="r"/>
            <a:r>
              <a:rPr lang="en-US" sz="1200" dirty="0">
                <a:solidFill>
                  <a:srgbClr val="FFC000"/>
                </a:solidFill>
              </a:rPr>
              <a:t>Guaranteed convergence</a:t>
            </a:r>
          </a:p>
        </p:txBody>
      </p:sp>
    </p:spTree>
    <p:extLst>
      <p:ext uri="{BB962C8B-B14F-4D97-AF65-F5344CB8AC3E}">
        <p14:creationId xmlns:p14="http://schemas.microsoft.com/office/powerpoint/2010/main" val="3314856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3C1A0-E0E2-97E8-6B0B-55C8F262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A506E6D-6D02-3041-EC3D-61AFD30609F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34EAB-621C-9895-336C-72701E557EE6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4" name="Picture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7499B79C-51DD-3DE6-44EE-8C2E7BDB9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193" y="1248674"/>
            <a:ext cx="5143614" cy="30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99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36392-5398-E0F1-AB83-7B3F2A814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87EBC91-0322-5B02-D97F-5C5FF950F73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0550C-94F5-CB61-5200-6EF97778260F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5" name="Picture 4" descr="A table with text on it&#10;&#10;AI-generated content may be incorrect.">
            <a:extLst>
              <a:ext uri="{FF2B5EF4-FFF2-40B4-BE49-F238E27FC236}">
                <a16:creationId xmlns:a16="http://schemas.microsoft.com/office/drawing/2014/main" id="{D419CD59-EF73-B6BB-66DC-C09009B0F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8" y="981262"/>
            <a:ext cx="4497378" cy="3577746"/>
          </a:xfrm>
          <a:prstGeom prst="rect">
            <a:avLst/>
          </a:prstGeom>
        </p:spPr>
      </p:pic>
      <p:pic>
        <p:nvPicPr>
          <p:cNvPr id="7" name="Picture 6" descr="A green square with white text&#10;&#10;AI-generated content may be incorrect.">
            <a:extLst>
              <a:ext uri="{FF2B5EF4-FFF2-40B4-BE49-F238E27FC236}">
                <a16:creationId xmlns:a16="http://schemas.microsoft.com/office/drawing/2014/main" id="{EAEC6A38-CAFB-FE14-F87B-06B2D08B8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983" y="1264003"/>
            <a:ext cx="3720230" cy="1524261"/>
          </a:xfrm>
          <a:prstGeom prst="rect">
            <a:avLst/>
          </a:prstGeom>
        </p:spPr>
      </p:pic>
      <p:pic>
        <p:nvPicPr>
          <p:cNvPr id="9" name="Picture 8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9026C24D-F90D-B8F0-D697-25A044E63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044" y="3071005"/>
            <a:ext cx="2955288" cy="11610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6A831E-75EC-88FB-EDCE-64745BE4F617}"/>
              </a:ext>
            </a:extLst>
          </p:cNvPr>
          <p:cNvSpPr/>
          <p:nvPr/>
        </p:nvSpPr>
        <p:spPr>
          <a:xfrm>
            <a:off x="1574464" y="1217181"/>
            <a:ext cx="3318484" cy="3294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44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FE9C4-205A-B91B-565D-1988BCA34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D3EA9CF-6F8C-78F6-6CC8-8A09D71F1F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1979C-9A04-CEBB-984D-B0EFEDA25731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5" name="Picture 4" descr="A table with text on it&#10;&#10;AI-generated content may be incorrect.">
            <a:extLst>
              <a:ext uri="{FF2B5EF4-FFF2-40B4-BE49-F238E27FC236}">
                <a16:creationId xmlns:a16="http://schemas.microsoft.com/office/drawing/2014/main" id="{8561ECBE-FB4B-BA84-7E97-1FDA2537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8" y="981262"/>
            <a:ext cx="4497378" cy="3577746"/>
          </a:xfrm>
          <a:prstGeom prst="rect">
            <a:avLst/>
          </a:prstGeom>
        </p:spPr>
      </p:pic>
      <p:pic>
        <p:nvPicPr>
          <p:cNvPr id="7" name="Picture 6" descr="A green square with white text&#10;&#10;AI-generated content may be incorrect.">
            <a:extLst>
              <a:ext uri="{FF2B5EF4-FFF2-40B4-BE49-F238E27FC236}">
                <a16:creationId xmlns:a16="http://schemas.microsoft.com/office/drawing/2014/main" id="{D4EBC271-AA18-A486-0D6E-0E0ED1032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983" y="1264003"/>
            <a:ext cx="3720230" cy="1524261"/>
          </a:xfrm>
          <a:prstGeom prst="rect">
            <a:avLst/>
          </a:prstGeom>
        </p:spPr>
      </p:pic>
      <p:pic>
        <p:nvPicPr>
          <p:cNvPr id="9" name="Picture 8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D73B6729-8E01-C889-DB2C-228CB03E2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044" y="3071005"/>
            <a:ext cx="2955288" cy="11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5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47DC-D697-EF84-17F9-A44711CD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794748F-A848-BA94-9604-0C555961C1C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Architecture of a TPU accelerator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2DA95-2C3D-5E8B-9370-22DAE262D8E3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95B7656E-351D-EA24-4333-E1A6ABCC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6" y="981262"/>
            <a:ext cx="6227922" cy="3245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9D800-55BE-5069-E94E-D82E48D7DD99}"/>
              </a:ext>
            </a:extLst>
          </p:cNvPr>
          <p:cNvSpPr txBox="1"/>
          <p:nvPr/>
        </p:nvSpPr>
        <p:spPr>
          <a:xfrm>
            <a:off x="6578600" y="1389326"/>
            <a:ext cx="2159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main component of TPU is the MXU that consists of 256 by 256 (i.e., 65,536) MACs to perform 8-bit mathematical operations.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MXU gets its input from the weighted FIFO and unified buffer (UB).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3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E1F3-B132-E295-2C0B-239B3919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DC2BCEC-89BE-11D2-052E-F471BF3C611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4DEEFD-DBF3-F66A-82AB-1E913B0B6EB4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4" name="Picture 3" descr="A diagram of a wafer scale engine&#10;&#10;AI-generated content may be incorrect.">
            <a:extLst>
              <a:ext uri="{FF2B5EF4-FFF2-40B4-BE49-F238E27FC236}">
                <a16:creationId xmlns:a16="http://schemas.microsoft.com/office/drawing/2014/main" id="{E07735DB-5266-689C-4562-610BC643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51" y="960545"/>
            <a:ext cx="5032692" cy="36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01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F2CA0-DE42-DAF3-7FB6-0D9E289A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05536D8-301C-E516-8907-6171785FF56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94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General AI accelerator architectures of FPGA and ASIC</a:t>
            </a:r>
          </a:p>
        </p:txBody>
      </p:sp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BB64A1FE-E445-24CB-EAE8-679825E9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33" y="953770"/>
            <a:ext cx="6531428" cy="3503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238A1C-E823-43F1-991E-6B3791914A11}"/>
              </a:ext>
            </a:extLst>
          </p:cNvPr>
          <p:cNvSpPr txBox="1"/>
          <p:nvPr/>
        </p:nvSpPr>
        <p:spPr>
          <a:xfrm>
            <a:off x="2353030" y="448479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19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0D42C-0CF9-A38A-0E2E-009DC550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4EB2BD5-89FD-A8E1-7BAD-8833976BA2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Deep learning frameworks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CBD073-436A-4174-A726-235563C16950}"/>
              </a:ext>
            </a:extLst>
          </p:cNvPr>
          <p:cNvSpPr/>
          <p:nvPr/>
        </p:nvSpPr>
        <p:spPr>
          <a:xfrm>
            <a:off x="577921" y="1137837"/>
            <a:ext cx="512691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Deep learning frameworks provide interfaces to implement AI functionalities regardless of hardware or computing platforms.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Most deep learning frameworks also optimize the network in a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hardware-friendly manner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 utilize the hardware resources and acceleration functions as much as possible.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Because GPUs are commonly used in deep learning, deep learning frameworks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widely support constructing and deploying neural networks on GPU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 actively reflect the acceleration support from GPU vendors.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 addition, they provide optimizations on standalone accelerators such as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TPU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and specific environments such as cloud servers. 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5702EC2B-6EE9-BB14-782A-412AC5A8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690" y="3708061"/>
            <a:ext cx="1654380" cy="464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A5550F-2636-D3EE-655E-654E8645C36E}"/>
              </a:ext>
            </a:extLst>
          </p:cNvPr>
          <p:cNvSpPr txBox="1"/>
          <p:nvPr/>
        </p:nvSpPr>
        <p:spPr>
          <a:xfrm>
            <a:off x="2363190" y="43760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" name="Picture 9" descr="A screenshot of a computer application&#10;&#10;AI-generated content may be incorrect.">
            <a:extLst>
              <a:ext uri="{FF2B5EF4-FFF2-40B4-BE49-F238E27FC236}">
                <a16:creationId xmlns:a16="http://schemas.microsoft.com/office/drawing/2014/main" id="{E3BBA9FC-8D6F-8F26-AEF4-6B714D990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360" y="1202961"/>
            <a:ext cx="2665665" cy="23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247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41357-89F1-A62A-AF06-1FB36ADB9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0B20CA5-7D66-D465-DFF8-DFD956DC47A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Food for thought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37DCC2-60A8-B810-CB5C-4C71EFB3C447}"/>
              </a:ext>
            </a:extLst>
          </p:cNvPr>
          <p:cNvSpPr/>
          <p:nvPr/>
        </p:nvSpPr>
        <p:spPr>
          <a:xfrm>
            <a:off x="577921" y="1137837"/>
            <a:ext cx="793678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Why is executing a neural network on a general purpose computer inefficient?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circuitry/processor would you design to find the shortest path in large graphs?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if the graph is dense?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if the graph is sparse?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circuitry/processor would you design to recognize QR codes for an embedded camera?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Recognition needs to be fast and low-power.</a:t>
            </a:r>
          </a:p>
        </p:txBody>
      </p:sp>
      <p:pic>
        <p:nvPicPr>
          <p:cNvPr id="3" name="Picture 2" descr="A diagram of a qr code&#10;&#10;AI-generated content may be incorrect.">
            <a:extLst>
              <a:ext uri="{FF2B5EF4-FFF2-40B4-BE49-F238E27FC236}">
                <a16:creationId xmlns:a16="http://schemas.microsoft.com/office/drawing/2014/main" id="{C79E13D4-91AE-337E-3F76-200B605BB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66" y="3074752"/>
            <a:ext cx="1425192" cy="11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127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556D6-DD6F-0469-016B-39EE69D3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qr code&#10;&#10;AI-generated content may be incorrect.">
            <a:extLst>
              <a:ext uri="{FF2B5EF4-FFF2-40B4-BE49-F238E27FC236}">
                <a16:creationId xmlns:a16="http://schemas.microsoft.com/office/drawing/2014/main" id="{03CF5EDC-7B55-C521-0E17-841997EB1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52" y="4042867"/>
            <a:ext cx="1143695" cy="891695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080641-A076-5037-AAA5-05D2C9CE3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46" y="654785"/>
            <a:ext cx="3891724" cy="33350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screenshot of a computer&#10;&#10;AI-generated content may be incorrect.">
            <a:extLst>
              <a:ext uri="{FF2B5EF4-FFF2-40B4-BE49-F238E27FC236}">
                <a16:creationId xmlns:a16="http://schemas.microsoft.com/office/drawing/2014/main" id="{0D2F65AF-5C3D-3F1A-FB99-8AF1821A4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93" y="654176"/>
            <a:ext cx="3793261" cy="33356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81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(4)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D1002-F19B-FF48-0BE7-5B6D98CCD236}"/>
              </a:ext>
            </a:extLst>
          </p:cNvPr>
          <p:cNvSpPr/>
          <p:nvPr/>
        </p:nvSpPr>
        <p:spPr bwMode="auto">
          <a:xfrm>
            <a:off x="2568113" y="1035265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A550325-BE1C-09D5-CBE2-57504E5F0735}"/>
              </a:ext>
            </a:extLst>
          </p:cNvPr>
          <p:cNvSpPr/>
          <p:nvPr/>
        </p:nvSpPr>
        <p:spPr bwMode="auto">
          <a:xfrm>
            <a:off x="1835188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0FC95A-0601-6877-7DAA-22B095058A7C}"/>
              </a:ext>
            </a:extLst>
          </p:cNvPr>
          <p:cNvSpPr txBox="1"/>
          <p:nvPr/>
        </p:nvSpPr>
        <p:spPr>
          <a:xfrm>
            <a:off x="715697" y="204397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E023D-B451-4672-4252-5B3A5AC96BF9}"/>
              </a:ext>
            </a:extLst>
          </p:cNvPr>
          <p:cNvSpPr txBox="1"/>
          <p:nvPr/>
        </p:nvSpPr>
        <p:spPr>
          <a:xfrm>
            <a:off x="7167354" y="204690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982317D-2D28-CC3E-1895-18DC286FEFDE}"/>
              </a:ext>
            </a:extLst>
          </p:cNvPr>
          <p:cNvSpPr/>
          <p:nvPr/>
        </p:nvSpPr>
        <p:spPr bwMode="auto">
          <a:xfrm>
            <a:off x="1828562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5B7CEDE-E5F9-C0AA-E359-7701A23D6496}"/>
              </a:ext>
            </a:extLst>
          </p:cNvPr>
          <p:cNvSpPr/>
          <p:nvPr/>
        </p:nvSpPr>
        <p:spPr bwMode="auto">
          <a:xfrm>
            <a:off x="1828561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06E5461-D14B-2993-F869-11310E011AF6}"/>
              </a:ext>
            </a:extLst>
          </p:cNvPr>
          <p:cNvSpPr/>
          <p:nvPr/>
        </p:nvSpPr>
        <p:spPr bwMode="auto">
          <a:xfrm>
            <a:off x="6205353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7B424B-A22D-EE56-3955-4689E1C7D4AE}"/>
              </a:ext>
            </a:extLst>
          </p:cNvPr>
          <p:cNvSpPr/>
          <p:nvPr/>
        </p:nvSpPr>
        <p:spPr bwMode="auto">
          <a:xfrm>
            <a:off x="6207871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424C48E-9B74-BFAD-B351-FEB80376F7B2}"/>
              </a:ext>
            </a:extLst>
          </p:cNvPr>
          <p:cNvSpPr/>
          <p:nvPr/>
        </p:nvSpPr>
        <p:spPr bwMode="auto">
          <a:xfrm>
            <a:off x="6207870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7D67F-ADD6-1970-3D8B-BD58A22C6203}"/>
              </a:ext>
            </a:extLst>
          </p:cNvPr>
          <p:cNvSpPr txBox="1"/>
          <p:nvPr/>
        </p:nvSpPr>
        <p:spPr>
          <a:xfrm>
            <a:off x="1921782" y="22041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5218-46CA-7CF6-4932-4EFBDE25B2E0}"/>
              </a:ext>
            </a:extLst>
          </p:cNvPr>
          <p:cNvSpPr txBox="1"/>
          <p:nvPr/>
        </p:nvSpPr>
        <p:spPr>
          <a:xfrm>
            <a:off x="6304524" y="22094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F04A-24C3-D143-F3ED-001B7790CD69}"/>
              </a:ext>
            </a:extLst>
          </p:cNvPr>
          <p:cNvSpPr txBox="1"/>
          <p:nvPr/>
        </p:nvSpPr>
        <p:spPr>
          <a:xfrm>
            <a:off x="2337280" y="3367867"/>
            <a:ext cx="414248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/>
              <a:t>Memory is needed in a lot of cases</a:t>
            </a:r>
          </a:p>
          <a:p>
            <a:pPr algn="ctr"/>
            <a:r>
              <a:rPr lang="en-US" sz="1400" b="0" dirty="0"/>
              <a:t>Temporal signal processing (audio, video)</a:t>
            </a:r>
          </a:p>
          <a:p>
            <a:pPr algn="ctr"/>
            <a:r>
              <a:rPr lang="en-US" sz="1400" b="0" dirty="0"/>
              <a:t>Timeseries prediction </a:t>
            </a:r>
          </a:p>
          <a:p>
            <a:pPr algn="ctr"/>
            <a:r>
              <a:rPr lang="en-US" sz="1400" b="0" dirty="0"/>
              <a:t>Control tasks</a:t>
            </a:r>
          </a:p>
          <a:p>
            <a:pPr algn="ctr"/>
            <a:endParaRPr lang="en-US" sz="1400" b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47E880-D8F8-7374-EC07-68E6A25C2789}"/>
              </a:ext>
            </a:extLst>
          </p:cNvPr>
          <p:cNvGrpSpPr/>
          <p:nvPr/>
        </p:nvGrpSpPr>
        <p:grpSpPr>
          <a:xfrm>
            <a:off x="704155" y="2618884"/>
            <a:ext cx="937764" cy="631355"/>
            <a:chOff x="890797" y="3134227"/>
            <a:chExt cx="937764" cy="6313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2A0123-DBB7-2662-E5E2-8591E846F81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E7AC54-319D-468C-1DF2-6941C0DD9E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319BD3-1FCF-6D8A-88B2-E8E09D8860D5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0ADC7-DFF1-02DF-6CE7-654D63347E37}"/>
              </a:ext>
            </a:extLst>
          </p:cNvPr>
          <p:cNvGrpSpPr/>
          <p:nvPr/>
        </p:nvGrpSpPr>
        <p:grpSpPr>
          <a:xfrm>
            <a:off x="7372274" y="2573473"/>
            <a:ext cx="938003" cy="729713"/>
            <a:chOff x="7315200" y="3092479"/>
            <a:chExt cx="938003" cy="72971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5C98770-A690-8F67-B63E-D38E93077D0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60D1AA3-ABD8-F27C-5A5E-47837977B0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CCB9AC6-1727-5E48-9801-264FBBD5E0D7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3A20880-95D5-8407-8DD0-4E859F2D245D}"/>
              </a:ext>
            </a:extLst>
          </p:cNvPr>
          <p:cNvSpPr/>
          <p:nvPr/>
        </p:nvSpPr>
        <p:spPr bwMode="auto">
          <a:xfrm>
            <a:off x="3920634" y="1784382"/>
            <a:ext cx="938254" cy="4176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253FDB-DA70-D8DF-D09C-946F58B1AD73}"/>
              </a:ext>
            </a:extLst>
          </p:cNvPr>
          <p:cNvCxnSpPr>
            <a:endCxn id="5" idx="1"/>
          </p:cNvCxnSpPr>
          <p:nvPr/>
        </p:nvCxnSpPr>
        <p:spPr bwMode="auto">
          <a:xfrm>
            <a:off x="3473533" y="1989128"/>
            <a:ext cx="447101" cy="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03779C5-C8C7-3A1D-036D-BC775F771017}"/>
              </a:ext>
            </a:extLst>
          </p:cNvPr>
          <p:cNvCxnSpPr>
            <a:cxnSpLocks/>
          </p:cNvCxnSpPr>
          <p:nvPr/>
        </p:nvCxnSpPr>
        <p:spPr bwMode="auto">
          <a:xfrm>
            <a:off x="4854382" y="2014911"/>
            <a:ext cx="55131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69D27DE-BB5B-8609-BF84-6B72FEAFF978}"/>
              </a:ext>
            </a:extLst>
          </p:cNvPr>
          <p:cNvCxnSpPr>
            <a:endCxn id="5" idx="2"/>
          </p:cNvCxnSpPr>
          <p:nvPr/>
        </p:nvCxnSpPr>
        <p:spPr bwMode="auto">
          <a:xfrm rot="10800000" flipV="1">
            <a:off x="4389762" y="2014910"/>
            <a:ext cx="714133" cy="187085"/>
          </a:xfrm>
          <a:prstGeom prst="bentConnector4">
            <a:avLst>
              <a:gd name="adj1" fmla="val 17154"/>
              <a:gd name="adj2" fmla="val 22219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ABCC072-F1E6-E5ED-5C23-C5EABAE7991E}"/>
              </a:ext>
            </a:extLst>
          </p:cNvPr>
          <p:cNvSpPr txBox="1"/>
          <p:nvPr/>
        </p:nvSpPr>
        <p:spPr>
          <a:xfrm>
            <a:off x="3960797" y="243891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6D5B7E-74C8-4654-983D-84A14FE7C194}"/>
              </a:ext>
            </a:extLst>
          </p:cNvPr>
          <p:cNvSpPr txBox="1"/>
          <p:nvPr/>
        </p:nvSpPr>
        <p:spPr>
          <a:xfrm>
            <a:off x="4644113" y="3026033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C000"/>
                </a:solidFill>
              </a:rPr>
              <a:t>Dynamical system</a:t>
            </a:r>
          </a:p>
        </p:txBody>
      </p:sp>
    </p:spTree>
    <p:extLst>
      <p:ext uri="{BB962C8B-B14F-4D97-AF65-F5344CB8AC3E}">
        <p14:creationId xmlns:p14="http://schemas.microsoft.com/office/powerpoint/2010/main" val="44857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(5)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D1002-F19B-FF48-0BE7-5B6D98CCD236}"/>
              </a:ext>
            </a:extLst>
          </p:cNvPr>
          <p:cNvSpPr/>
          <p:nvPr/>
        </p:nvSpPr>
        <p:spPr bwMode="auto">
          <a:xfrm>
            <a:off x="2647623" y="1035265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A550325-BE1C-09D5-CBE2-57504E5F0735}"/>
              </a:ext>
            </a:extLst>
          </p:cNvPr>
          <p:cNvSpPr/>
          <p:nvPr/>
        </p:nvSpPr>
        <p:spPr bwMode="auto">
          <a:xfrm>
            <a:off x="1914698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0FC95A-0601-6877-7DAA-22B095058A7C}"/>
              </a:ext>
            </a:extLst>
          </p:cNvPr>
          <p:cNvSpPr txBox="1"/>
          <p:nvPr/>
        </p:nvSpPr>
        <p:spPr>
          <a:xfrm>
            <a:off x="795207" y="204397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E023D-B451-4672-4252-5B3A5AC96BF9}"/>
              </a:ext>
            </a:extLst>
          </p:cNvPr>
          <p:cNvSpPr txBox="1"/>
          <p:nvPr/>
        </p:nvSpPr>
        <p:spPr>
          <a:xfrm>
            <a:off x="7246864" y="204690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982317D-2D28-CC3E-1895-18DC286FEFDE}"/>
              </a:ext>
            </a:extLst>
          </p:cNvPr>
          <p:cNvSpPr/>
          <p:nvPr/>
        </p:nvSpPr>
        <p:spPr bwMode="auto">
          <a:xfrm>
            <a:off x="1908072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5B7CEDE-E5F9-C0AA-E359-7701A23D6496}"/>
              </a:ext>
            </a:extLst>
          </p:cNvPr>
          <p:cNvSpPr/>
          <p:nvPr/>
        </p:nvSpPr>
        <p:spPr bwMode="auto">
          <a:xfrm>
            <a:off x="1908071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06E5461-D14B-2993-F869-11310E011AF6}"/>
              </a:ext>
            </a:extLst>
          </p:cNvPr>
          <p:cNvSpPr/>
          <p:nvPr/>
        </p:nvSpPr>
        <p:spPr bwMode="auto">
          <a:xfrm>
            <a:off x="6284863" y="166299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7B424B-A22D-EE56-3955-4689E1C7D4AE}"/>
              </a:ext>
            </a:extLst>
          </p:cNvPr>
          <p:cNvSpPr/>
          <p:nvPr/>
        </p:nvSpPr>
        <p:spPr bwMode="auto">
          <a:xfrm>
            <a:off x="6287381" y="1993189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424C48E-9B74-BFAD-B351-FEB80376F7B2}"/>
              </a:ext>
            </a:extLst>
          </p:cNvPr>
          <p:cNvSpPr/>
          <p:nvPr/>
        </p:nvSpPr>
        <p:spPr bwMode="auto">
          <a:xfrm>
            <a:off x="6287380" y="257347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7D67F-ADD6-1970-3D8B-BD58A22C6203}"/>
              </a:ext>
            </a:extLst>
          </p:cNvPr>
          <p:cNvSpPr txBox="1"/>
          <p:nvPr/>
        </p:nvSpPr>
        <p:spPr>
          <a:xfrm>
            <a:off x="2001292" y="22041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5218-46CA-7CF6-4932-4EFBDE25B2E0}"/>
              </a:ext>
            </a:extLst>
          </p:cNvPr>
          <p:cNvSpPr txBox="1"/>
          <p:nvPr/>
        </p:nvSpPr>
        <p:spPr>
          <a:xfrm>
            <a:off x="6384034" y="22094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F04A-24C3-D143-F3ED-001B7790CD69}"/>
              </a:ext>
            </a:extLst>
          </p:cNvPr>
          <p:cNvSpPr txBox="1"/>
          <p:nvPr/>
        </p:nvSpPr>
        <p:spPr>
          <a:xfrm>
            <a:off x="546240" y="3377189"/>
            <a:ext cx="7934929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/>
              <a:t>Recurrent neural networks (RNN)</a:t>
            </a:r>
          </a:p>
          <a:p>
            <a:pPr algn="ctr"/>
            <a:r>
              <a:rPr lang="en-US" sz="1400" b="0" dirty="0"/>
              <a:t>Training is challenging, various algorithms exist (backpropagation through time), convergence not </a:t>
            </a:r>
          </a:p>
          <a:p>
            <a:pPr algn="ctr"/>
            <a:r>
              <a:rPr lang="en-US" sz="1400" b="0" dirty="0"/>
              <a:t>guaranteed, many weights, slow learning. RNNs are also universal function approximators</a:t>
            </a:r>
          </a:p>
          <a:p>
            <a:pPr algn="ctr"/>
            <a:r>
              <a:rPr lang="en-US" sz="1100" b="0" dirty="0">
                <a:latin typeface="+mn-lt"/>
              </a:rPr>
              <a:t>(Schaefer &amp; Zimmerman, 2007, </a:t>
            </a:r>
            <a:r>
              <a:rPr lang="en-US" sz="1100" b="0" i="0" u="none" strike="noStrike" dirty="0">
                <a:effectLst/>
                <a:latin typeface="+mn-lt"/>
                <a:hlinkClick r:id="rId3"/>
              </a:rPr>
              <a:t>https://doi.org/10.1142/S0129065707001111</a:t>
            </a:r>
            <a:r>
              <a:rPr lang="en-US" sz="1100" b="0" i="0" u="none" strike="noStrike" dirty="0">
                <a:effectLst/>
                <a:latin typeface="+mn-lt"/>
              </a:rPr>
              <a:t>)</a:t>
            </a:r>
            <a:endParaRPr lang="en-US" sz="1100" b="0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47E880-D8F8-7374-EC07-68E6A25C2789}"/>
              </a:ext>
            </a:extLst>
          </p:cNvPr>
          <p:cNvGrpSpPr/>
          <p:nvPr/>
        </p:nvGrpSpPr>
        <p:grpSpPr>
          <a:xfrm>
            <a:off x="783665" y="2618884"/>
            <a:ext cx="937764" cy="631355"/>
            <a:chOff x="890797" y="3134227"/>
            <a:chExt cx="937764" cy="6313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E2A0123-DBB7-2662-E5E2-8591E846F81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EE7AC54-319D-468C-1DF2-6941C0DD9E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319BD3-1FCF-6D8A-88B2-E8E09D8860D5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90ADC7-DFF1-02DF-6CE7-654D63347E37}"/>
              </a:ext>
            </a:extLst>
          </p:cNvPr>
          <p:cNvGrpSpPr/>
          <p:nvPr/>
        </p:nvGrpSpPr>
        <p:grpSpPr>
          <a:xfrm>
            <a:off x="7451784" y="2573473"/>
            <a:ext cx="938003" cy="729713"/>
            <a:chOff x="7315200" y="3092479"/>
            <a:chExt cx="938003" cy="72971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5C98770-A690-8F67-B63E-D38E93077D0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60D1AA3-ABD8-F27C-5A5E-47837977B0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CCB9AC6-1727-5E48-9801-264FBBD5E0D7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ED4C494-D1CA-397F-FE90-C76801FF6721}"/>
              </a:ext>
            </a:extLst>
          </p:cNvPr>
          <p:cNvSpPr txBox="1"/>
          <p:nvPr/>
        </p:nvSpPr>
        <p:spPr>
          <a:xfrm>
            <a:off x="6384034" y="22094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4AA4B9-9D76-3F0C-8B11-6A8674BD80D2}"/>
              </a:ext>
            </a:extLst>
          </p:cNvPr>
          <p:cNvGrpSpPr/>
          <p:nvPr/>
        </p:nvGrpSpPr>
        <p:grpSpPr>
          <a:xfrm>
            <a:off x="3361987" y="1265497"/>
            <a:ext cx="2218211" cy="1813191"/>
            <a:chOff x="3301215" y="1507012"/>
            <a:chExt cx="2218211" cy="1813191"/>
          </a:xfrm>
          <a:solidFill>
            <a:schemeClr val="bg1"/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0FCDA3-D860-27F1-96A3-5A3130223920}"/>
                </a:ext>
              </a:extLst>
            </p:cNvPr>
            <p:cNvSpPr/>
            <p:nvPr/>
          </p:nvSpPr>
          <p:spPr bwMode="auto">
            <a:xfrm>
              <a:off x="3330487" y="1507012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69972F-3FC7-4EF0-360B-5B86C7D841EB}"/>
                </a:ext>
              </a:extLst>
            </p:cNvPr>
            <p:cNvSpPr/>
            <p:nvPr/>
          </p:nvSpPr>
          <p:spPr bwMode="auto">
            <a:xfrm>
              <a:off x="3323169" y="1910819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5EB43C6-E9EA-B79A-B666-3E22796BB15F}"/>
                </a:ext>
              </a:extLst>
            </p:cNvPr>
            <p:cNvSpPr/>
            <p:nvPr/>
          </p:nvSpPr>
          <p:spPr bwMode="auto">
            <a:xfrm>
              <a:off x="3315851" y="2314626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C93FE0F-E0AA-8F71-5EAD-0DCCA669C2EC}"/>
                </a:ext>
              </a:extLst>
            </p:cNvPr>
            <p:cNvSpPr/>
            <p:nvPr/>
          </p:nvSpPr>
          <p:spPr bwMode="auto">
            <a:xfrm>
              <a:off x="3308533" y="271843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D9E131-C29D-4846-9A1E-18520C9B6D01}"/>
                </a:ext>
              </a:extLst>
            </p:cNvPr>
            <p:cNvSpPr/>
            <p:nvPr/>
          </p:nvSpPr>
          <p:spPr bwMode="auto">
            <a:xfrm>
              <a:off x="3301215" y="3122240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A0BCE0-1AC8-00BF-D55A-0F2E8CFD9874}"/>
                </a:ext>
              </a:extLst>
            </p:cNvPr>
            <p:cNvSpPr/>
            <p:nvPr/>
          </p:nvSpPr>
          <p:spPr bwMode="auto">
            <a:xfrm>
              <a:off x="4325975" y="1910819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25818C0-B2A4-2622-A391-9C06E0F7F47A}"/>
                </a:ext>
              </a:extLst>
            </p:cNvPr>
            <p:cNvSpPr/>
            <p:nvPr/>
          </p:nvSpPr>
          <p:spPr bwMode="auto">
            <a:xfrm>
              <a:off x="4318657" y="2314626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9B60ABA-B6A4-0F3C-F797-ED4978CD583B}"/>
                </a:ext>
              </a:extLst>
            </p:cNvPr>
            <p:cNvSpPr/>
            <p:nvPr/>
          </p:nvSpPr>
          <p:spPr bwMode="auto">
            <a:xfrm>
              <a:off x="4311339" y="271843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927CC00-4902-D104-373A-BF83779DF7D7}"/>
                </a:ext>
              </a:extLst>
            </p:cNvPr>
            <p:cNvSpPr/>
            <p:nvPr/>
          </p:nvSpPr>
          <p:spPr bwMode="auto">
            <a:xfrm>
              <a:off x="5321463" y="2116663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F3A0D4D-EB74-74CD-9561-A594166EBABA}"/>
                </a:ext>
              </a:extLst>
            </p:cNvPr>
            <p:cNvSpPr/>
            <p:nvPr/>
          </p:nvSpPr>
          <p:spPr bwMode="auto">
            <a:xfrm>
              <a:off x="5314145" y="2520470"/>
              <a:ext cx="197963" cy="197963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A91DD2-008B-AB36-61FA-D7DF2E64DE11}"/>
                </a:ext>
              </a:extLst>
            </p:cNvPr>
            <p:cNvCxnSpPr>
              <a:cxnSpLocks/>
              <a:stCxn id="23" idx="6"/>
              <a:endCxn id="28" idx="2"/>
            </p:cNvCxnSpPr>
            <p:nvPr/>
          </p:nvCxnSpPr>
          <p:spPr bwMode="auto">
            <a:xfrm>
              <a:off x="3528450" y="1605994"/>
              <a:ext cx="797525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AF11F6E-CCE2-6B98-6A44-B1DEE14B84E5}"/>
                </a:ext>
              </a:extLst>
            </p:cNvPr>
            <p:cNvCxnSpPr>
              <a:stCxn id="24" idx="6"/>
              <a:endCxn id="28" idx="2"/>
            </p:cNvCxnSpPr>
            <p:nvPr/>
          </p:nvCxnSpPr>
          <p:spPr bwMode="auto">
            <a:xfrm>
              <a:off x="3521132" y="2009801"/>
              <a:ext cx="804843" cy="0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DF1149-9528-0E0E-EFB4-3FF240525EC5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 bwMode="auto">
            <a:xfrm flipV="1">
              <a:off x="3513814" y="2009801"/>
              <a:ext cx="812161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736DDF5-77D7-500C-0C6A-C0321CF9CED1}"/>
                </a:ext>
              </a:extLst>
            </p:cNvPr>
            <p:cNvCxnSpPr>
              <a:cxnSpLocks/>
              <a:stCxn id="26" idx="6"/>
              <a:endCxn id="28" idx="2"/>
            </p:cNvCxnSpPr>
            <p:nvPr/>
          </p:nvCxnSpPr>
          <p:spPr bwMode="auto">
            <a:xfrm flipV="1">
              <a:off x="3506496" y="2009801"/>
              <a:ext cx="819479" cy="80761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89C0BA-6B85-23DE-7E56-7791C576F26E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 bwMode="auto">
            <a:xfrm flipV="1">
              <a:off x="3499178" y="2009801"/>
              <a:ext cx="826797" cy="121142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5E3086-2624-C951-C0B7-4E450E45E650}"/>
                </a:ext>
              </a:extLst>
            </p:cNvPr>
            <p:cNvCxnSpPr>
              <a:endCxn id="30" idx="2"/>
            </p:cNvCxnSpPr>
            <p:nvPr/>
          </p:nvCxnSpPr>
          <p:spPr bwMode="auto">
            <a:xfrm flipV="1">
              <a:off x="3506496" y="2817415"/>
              <a:ext cx="804843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32EA68F-99E1-4FB6-BBC9-98EECFE6917F}"/>
                </a:ext>
              </a:extLst>
            </p:cNvPr>
            <p:cNvCxnSpPr>
              <a:endCxn id="30" idx="2"/>
            </p:cNvCxnSpPr>
            <p:nvPr/>
          </p:nvCxnSpPr>
          <p:spPr bwMode="auto">
            <a:xfrm>
              <a:off x="3536809" y="1604713"/>
              <a:ext cx="774530" cy="1212702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F924F5-9921-A241-0DF7-7F36178F43B7}"/>
                </a:ext>
              </a:extLst>
            </p:cNvPr>
            <p:cNvCxnSpPr>
              <a:stCxn id="24" idx="6"/>
              <a:endCxn id="30" idx="2"/>
            </p:cNvCxnSpPr>
            <p:nvPr/>
          </p:nvCxnSpPr>
          <p:spPr bwMode="auto">
            <a:xfrm>
              <a:off x="3521132" y="2009801"/>
              <a:ext cx="790207" cy="80761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CF7067F-3BFB-DC7D-C25E-2ED961983E7C}"/>
                </a:ext>
              </a:extLst>
            </p:cNvPr>
            <p:cNvCxnSpPr>
              <a:stCxn id="25" idx="6"/>
              <a:endCxn id="30" idx="2"/>
            </p:cNvCxnSpPr>
            <p:nvPr/>
          </p:nvCxnSpPr>
          <p:spPr bwMode="auto">
            <a:xfrm>
              <a:off x="3513814" y="2413608"/>
              <a:ext cx="797525" cy="403807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79AA3FD-CF6D-5B9B-424D-0F479C572684}"/>
                </a:ext>
              </a:extLst>
            </p:cNvPr>
            <p:cNvCxnSpPr>
              <a:endCxn id="30" idx="2"/>
            </p:cNvCxnSpPr>
            <p:nvPr/>
          </p:nvCxnSpPr>
          <p:spPr bwMode="auto">
            <a:xfrm>
              <a:off x="3513814" y="2817414"/>
              <a:ext cx="797525" cy="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E2D04A-C886-1DBB-4555-D40C9BD7D70D}"/>
                </a:ext>
              </a:extLst>
            </p:cNvPr>
            <p:cNvSpPr txBox="1"/>
            <p:nvPr/>
          </p:nvSpPr>
          <p:spPr>
            <a:xfrm rot="16200000">
              <a:off x="3949655" y="224107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/>
                <a:t>…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2CF43D-A57F-6588-BFE7-64DD703C12A5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 bwMode="auto">
            <a:xfrm>
              <a:off x="4523938" y="2009801"/>
              <a:ext cx="797525" cy="20584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77FB2EA-ED30-16BB-0FB3-CF4979226F84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 bwMode="auto">
            <a:xfrm flipV="1">
              <a:off x="4516620" y="2215645"/>
              <a:ext cx="804843" cy="197963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1B692F-2410-A80A-7F7C-A0E9FE04258F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 bwMode="auto">
            <a:xfrm flipV="1">
              <a:off x="4509302" y="2215645"/>
              <a:ext cx="812161" cy="601770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544D69-6287-3666-2AA7-C112C3245C1E}"/>
                </a:ext>
              </a:extLst>
            </p:cNvPr>
            <p:cNvCxnSpPr>
              <a:stCxn id="30" idx="6"/>
              <a:endCxn id="32" idx="2"/>
            </p:cNvCxnSpPr>
            <p:nvPr/>
          </p:nvCxnSpPr>
          <p:spPr bwMode="auto">
            <a:xfrm flipV="1">
              <a:off x="4509302" y="2619452"/>
              <a:ext cx="804843" cy="197963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413CB4-2322-F54C-C081-F3C1F54DFCAC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 bwMode="auto">
            <a:xfrm>
              <a:off x="4523938" y="2009801"/>
              <a:ext cx="790207" cy="609651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130D607-DFB3-D5A4-1F2B-5EAE9FFC1649}"/>
                </a:ext>
              </a:extLst>
            </p:cNvPr>
            <p:cNvCxnSpPr>
              <a:stCxn id="29" idx="6"/>
              <a:endCxn id="32" idx="2"/>
            </p:cNvCxnSpPr>
            <p:nvPr/>
          </p:nvCxnSpPr>
          <p:spPr bwMode="auto">
            <a:xfrm>
              <a:off x="4516620" y="2413608"/>
              <a:ext cx="797525" cy="205844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1451BA8-F100-C77D-8D94-8E37A3D54446}"/>
              </a:ext>
            </a:extLst>
          </p:cNvPr>
          <p:cNvSpPr txBox="1"/>
          <p:nvPr/>
        </p:nvSpPr>
        <p:spPr>
          <a:xfrm>
            <a:off x="3993791" y="2697936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Hidden nodes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7AD73C-6D37-9922-34BE-5955B6A885A1}"/>
              </a:ext>
            </a:extLst>
          </p:cNvPr>
          <p:cNvSpPr txBox="1"/>
          <p:nvPr/>
        </p:nvSpPr>
        <p:spPr>
          <a:xfrm>
            <a:off x="4974480" y="2491926"/>
            <a:ext cx="994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Output nodes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5E3E0D-0902-D719-CEF0-A1D3B0949B27}"/>
              </a:ext>
            </a:extLst>
          </p:cNvPr>
          <p:cNvSpPr txBox="1"/>
          <p:nvPr/>
        </p:nvSpPr>
        <p:spPr>
          <a:xfrm rot="1582140">
            <a:off x="3702713" y="1356059"/>
            <a:ext cx="671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Weights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98F67D-2AA7-456E-402B-AE7E980F5A08}"/>
              </a:ext>
            </a:extLst>
          </p:cNvPr>
          <p:cNvSpPr txBox="1"/>
          <p:nvPr/>
        </p:nvSpPr>
        <p:spPr>
          <a:xfrm>
            <a:off x="3045142" y="3073888"/>
            <a:ext cx="8899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Input nodes</a:t>
            </a:r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B2344E8B-7699-29A1-D5C7-08AB11201B9B}"/>
              </a:ext>
            </a:extLst>
          </p:cNvPr>
          <p:cNvCxnSpPr>
            <a:cxnSpLocks/>
            <a:stCxn id="29" idx="6"/>
            <a:endCxn id="29" idx="2"/>
          </p:cNvCxnSpPr>
          <p:nvPr/>
        </p:nvCxnSpPr>
        <p:spPr bwMode="auto">
          <a:xfrm flipH="1">
            <a:off x="4379429" y="2172093"/>
            <a:ext cx="197963" cy="12700"/>
          </a:xfrm>
          <a:prstGeom prst="curvedConnector5">
            <a:avLst>
              <a:gd name="adj1" fmla="val -35145"/>
              <a:gd name="adj2" fmla="val -1865827"/>
              <a:gd name="adj3" fmla="val 14719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18" name="Curved Connector 13317">
            <a:extLst>
              <a:ext uri="{FF2B5EF4-FFF2-40B4-BE49-F238E27FC236}">
                <a16:creationId xmlns:a16="http://schemas.microsoft.com/office/drawing/2014/main" id="{79A1F00E-8F0A-5232-9AD4-AA2C59F97A4E}"/>
              </a:ext>
            </a:extLst>
          </p:cNvPr>
          <p:cNvCxnSpPr>
            <a:cxnSpLocks/>
          </p:cNvCxnSpPr>
          <p:nvPr/>
        </p:nvCxnSpPr>
        <p:spPr bwMode="auto">
          <a:xfrm flipH="1">
            <a:off x="4386747" y="2575900"/>
            <a:ext cx="197963" cy="12700"/>
          </a:xfrm>
          <a:prstGeom prst="curvedConnector5">
            <a:avLst>
              <a:gd name="adj1" fmla="val -35145"/>
              <a:gd name="adj2" fmla="val -1865827"/>
              <a:gd name="adj3" fmla="val 14719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19" name="Curved Connector 13318">
            <a:extLst>
              <a:ext uri="{FF2B5EF4-FFF2-40B4-BE49-F238E27FC236}">
                <a16:creationId xmlns:a16="http://schemas.microsoft.com/office/drawing/2014/main" id="{F71157D2-79E4-BFC9-4E8A-8870B6FF0996}"/>
              </a:ext>
            </a:extLst>
          </p:cNvPr>
          <p:cNvCxnSpPr>
            <a:cxnSpLocks/>
          </p:cNvCxnSpPr>
          <p:nvPr/>
        </p:nvCxnSpPr>
        <p:spPr bwMode="auto">
          <a:xfrm flipH="1">
            <a:off x="4395249" y="1768285"/>
            <a:ext cx="197963" cy="12700"/>
          </a:xfrm>
          <a:prstGeom prst="curvedConnector5">
            <a:avLst>
              <a:gd name="adj1" fmla="val -35145"/>
              <a:gd name="adj2" fmla="val -1865827"/>
              <a:gd name="adj3" fmla="val 14719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320" name="TextBox 13319">
            <a:extLst>
              <a:ext uri="{FF2B5EF4-FFF2-40B4-BE49-F238E27FC236}">
                <a16:creationId xmlns:a16="http://schemas.microsoft.com/office/drawing/2014/main" id="{533AB58D-D10D-E35D-E084-0324E8330AE8}"/>
              </a:ext>
            </a:extLst>
          </p:cNvPr>
          <p:cNvSpPr txBox="1"/>
          <p:nvPr/>
        </p:nvSpPr>
        <p:spPr>
          <a:xfrm>
            <a:off x="4312326" y="1292209"/>
            <a:ext cx="15359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>
                <a:solidFill>
                  <a:schemeClr val="bg1"/>
                </a:solidFill>
              </a:rPr>
              <a:t>Recurrent connections</a:t>
            </a:r>
          </a:p>
        </p:txBody>
      </p:sp>
      <p:sp>
        <p:nvSpPr>
          <p:cNvPr id="13321" name="TextBox 13320">
            <a:extLst>
              <a:ext uri="{FF2B5EF4-FFF2-40B4-BE49-F238E27FC236}">
                <a16:creationId xmlns:a16="http://schemas.microsoft.com/office/drawing/2014/main" id="{DBD348AF-0C2E-C53B-0954-E3231E92D216}"/>
              </a:ext>
            </a:extLst>
          </p:cNvPr>
          <p:cNvSpPr txBox="1"/>
          <p:nvPr/>
        </p:nvSpPr>
        <p:spPr>
          <a:xfrm>
            <a:off x="4543185" y="2889150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FC000"/>
                </a:solidFill>
              </a:rPr>
              <a:t>Dynamical system</a:t>
            </a:r>
          </a:p>
          <a:p>
            <a:pPr algn="r"/>
            <a:r>
              <a:rPr lang="en-US" sz="1200" dirty="0">
                <a:solidFill>
                  <a:srgbClr val="FFC000"/>
                </a:solidFill>
              </a:rPr>
              <a:t>Integration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340005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94A91-1D52-7CD4-91A5-3F6E91D3A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E1162DAD-40B8-A9B3-4ABF-0994D14962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(6)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496745-62A2-71F4-A98D-214E7D47A0FA}"/>
              </a:ext>
            </a:extLst>
          </p:cNvPr>
          <p:cNvSpPr/>
          <p:nvPr/>
        </p:nvSpPr>
        <p:spPr bwMode="auto">
          <a:xfrm>
            <a:off x="2647623" y="1487752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D5845DF-E94C-ABA1-CBBD-ECC1537E8E79}"/>
              </a:ext>
            </a:extLst>
          </p:cNvPr>
          <p:cNvSpPr/>
          <p:nvPr/>
        </p:nvSpPr>
        <p:spPr bwMode="auto">
          <a:xfrm>
            <a:off x="1914698" y="211548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278E74-1C6A-3CB6-7712-02F345CC0C3E}"/>
              </a:ext>
            </a:extLst>
          </p:cNvPr>
          <p:cNvSpPr txBox="1"/>
          <p:nvPr/>
        </p:nvSpPr>
        <p:spPr>
          <a:xfrm>
            <a:off x="795207" y="24964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85E0BF-4812-6CFE-B9F8-2715C04E730F}"/>
              </a:ext>
            </a:extLst>
          </p:cNvPr>
          <p:cNvSpPr txBox="1"/>
          <p:nvPr/>
        </p:nvSpPr>
        <p:spPr>
          <a:xfrm>
            <a:off x="7246864" y="249939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8D95D2CC-4046-B8BA-61A2-E5E050C41AB3}"/>
              </a:ext>
            </a:extLst>
          </p:cNvPr>
          <p:cNvSpPr/>
          <p:nvPr/>
        </p:nvSpPr>
        <p:spPr bwMode="auto">
          <a:xfrm>
            <a:off x="1908072" y="244567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BF4CCB48-5FB2-E298-B824-8490061AEF5E}"/>
              </a:ext>
            </a:extLst>
          </p:cNvPr>
          <p:cNvSpPr/>
          <p:nvPr/>
        </p:nvSpPr>
        <p:spPr bwMode="auto">
          <a:xfrm>
            <a:off x="1908071" y="302596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961F3F26-CC48-89E2-BF7D-6FDEED766906}"/>
              </a:ext>
            </a:extLst>
          </p:cNvPr>
          <p:cNvSpPr/>
          <p:nvPr/>
        </p:nvSpPr>
        <p:spPr bwMode="auto">
          <a:xfrm>
            <a:off x="6284863" y="211548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3A320805-645D-B799-C0C1-348151E5DA89}"/>
              </a:ext>
            </a:extLst>
          </p:cNvPr>
          <p:cNvSpPr/>
          <p:nvPr/>
        </p:nvSpPr>
        <p:spPr bwMode="auto">
          <a:xfrm>
            <a:off x="6287381" y="244567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9A22F57B-09FB-E9CA-0BF3-71363111B26A}"/>
              </a:ext>
            </a:extLst>
          </p:cNvPr>
          <p:cNvSpPr/>
          <p:nvPr/>
        </p:nvSpPr>
        <p:spPr bwMode="auto">
          <a:xfrm>
            <a:off x="6287380" y="302596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D20E4-9B7E-D8AE-DD3C-9350CFCB79FD}"/>
              </a:ext>
            </a:extLst>
          </p:cNvPr>
          <p:cNvSpPr txBox="1"/>
          <p:nvPr/>
        </p:nvSpPr>
        <p:spPr>
          <a:xfrm>
            <a:off x="2001292" y="26566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2BEC4-F021-713B-DB39-2A0CAF27A1A4}"/>
              </a:ext>
            </a:extLst>
          </p:cNvPr>
          <p:cNvSpPr txBox="1"/>
          <p:nvPr/>
        </p:nvSpPr>
        <p:spPr>
          <a:xfrm>
            <a:off x="6384034" y="26619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69BA75-309C-7514-BA37-94CC7D59198B}"/>
              </a:ext>
            </a:extLst>
          </p:cNvPr>
          <p:cNvGrpSpPr/>
          <p:nvPr/>
        </p:nvGrpSpPr>
        <p:grpSpPr>
          <a:xfrm>
            <a:off x="783665" y="3071371"/>
            <a:ext cx="937764" cy="631355"/>
            <a:chOff x="890797" y="3134227"/>
            <a:chExt cx="937764" cy="63135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D64E4D-F9DA-EC0E-8533-B6E1420957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6F9B16F-7CAB-9568-34F6-D6E11940CC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499A773-7C46-A8D0-A525-C4C2D1B65C2F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FAD9EB-8AB0-E01C-EE80-E20CEB5BC048}"/>
              </a:ext>
            </a:extLst>
          </p:cNvPr>
          <p:cNvGrpSpPr/>
          <p:nvPr/>
        </p:nvGrpSpPr>
        <p:grpSpPr>
          <a:xfrm>
            <a:off x="7451784" y="3025960"/>
            <a:ext cx="938003" cy="729713"/>
            <a:chOff x="7315200" y="3092479"/>
            <a:chExt cx="938003" cy="72971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7AD8726-B7DF-A81F-0148-E372B1C8619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F57146-9C65-E98F-BEB2-CD6A034BC92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C82C974-8824-762D-E987-F99E0A4671B7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A6959CE-771F-8586-F516-6B13F0DDC5B3}"/>
              </a:ext>
            </a:extLst>
          </p:cNvPr>
          <p:cNvSpPr txBox="1"/>
          <p:nvPr/>
        </p:nvSpPr>
        <p:spPr>
          <a:xfrm>
            <a:off x="6384034" y="26619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pic>
        <p:nvPicPr>
          <p:cNvPr id="33" name="Picture 32" descr="A diagram of a device&#10;&#10;AI-generated content may be incorrect.">
            <a:extLst>
              <a:ext uri="{FF2B5EF4-FFF2-40B4-BE49-F238E27FC236}">
                <a16:creationId xmlns:a16="http://schemas.microsoft.com/office/drawing/2014/main" id="{DE79D8F4-FE0D-8908-34D2-FC8108A85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257" y="1602627"/>
            <a:ext cx="1452441" cy="2078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799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Intrinsic vs designed computation (2)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BFF559-F19C-FAF3-D2E9-FAF78D1B363E}"/>
              </a:ext>
            </a:extLst>
          </p:cNvPr>
          <p:cNvSpPr/>
          <p:nvPr/>
        </p:nvSpPr>
        <p:spPr>
          <a:xfrm>
            <a:off x="3353594" y="2829242"/>
            <a:ext cx="2487613" cy="492125"/>
          </a:xfrm>
          <a:prstGeom prst="rect">
            <a:avLst/>
          </a:prstGeom>
          <a:solidFill>
            <a:srgbClr val="FF7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</a:rPr>
              <a:t>Device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4181F4-D924-44B4-3D02-6546C71433B9}"/>
              </a:ext>
            </a:extLst>
          </p:cNvPr>
          <p:cNvSpPr/>
          <p:nvPr/>
        </p:nvSpPr>
        <p:spPr>
          <a:xfrm>
            <a:off x="3330575" y="1903730"/>
            <a:ext cx="2487613" cy="492125"/>
          </a:xfrm>
          <a:prstGeom prst="rect">
            <a:avLst/>
          </a:prstGeom>
          <a:solidFill>
            <a:srgbClr val="FFC74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</a:rPr>
              <a:t>Computing architecture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36D71C7A-6B56-078A-D434-101629B3874A}"/>
              </a:ext>
            </a:extLst>
          </p:cNvPr>
          <p:cNvCxnSpPr>
            <a:stCxn id="2" idx="1"/>
            <a:endCxn id="3" idx="1"/>
          </p:cNvCxnSpPr>
          <p:nvPr/>
        </p:nvCxnSpPr>
        <p:spPr bwMode="auto">
          <a:xfrm rot="10800000">
            <a:off x="3330576" y="2149793"/>
            <a:ext cx="23019" cy="925512"/>
          </a:xfrm>
          <a:prstGeom prst="curvedConnector3">
            <a:avLst>
              <a:gd name="adj1" fmla="val 1093093"/>
            </a:avLst>
          </a:prstGeom>
          <a:noFill/>
          <a:ln w="22225">
            <a:solidFill>
              <a:schemeClr val="accent6"/>
            </a:solidFill>
            <a:round/>
            <a:headEnd type="none"/>
            <a:tailEnd type="triangle" w="lg" len="lg"/>
          </a:ln>
        </p:spPr>
      </p:cxn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0108E755-00A3-D1CD-905A-EBE6C3882F86}"/>
              </a:ext>
            </a:extLst>
          </p:cNvPr>
          <p:cNvCxnSpPr>
            <a:stCxn id="3" idx="3"/>
            <a:endCxn id="2" idx="3"/>
          </p:cNvCxnSpPr>
          <p:nvPr/>
        </p:nvCxnSpPr>
        <p:spPr bwMode="auto">
          <a:xfrm>
            <a:off x="5818188" y="2149793"/>
            <a:ext cx="23019" cy="925512"/>
          </a:xfrm>
          <a:prstGeom prst="curvedConnector3">
            <a:avLst>
              <a:gd name="adj1" fmla="val 1093093"/>
            </a:avLst>
          </a:prstGeom>
          <a:noFill/>
          <a:ln w="22225">
            <a:solidFill>
              <a:schemeClr val="accent6"/>
            </a:solidFill>
            <a:round/>
            <a:headEnd type="triangle" w="lg" len="lg"/>
            <a:tailEnd type="none" w="med" len="med"/>
          </a:ln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591C237C-88BE-BE38-24D8-14352DA6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95" y="2886562"/>
            <a:ext cx="24645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600"/>
              <a:t>Intrinsic dynamics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6C9039A-620A-BF58-DC67-C4D52EE5D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948342"/>
            <a:ext cx="22748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600" dirty="0"/>
              <a:t>Desired computation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C42F8E8-87AF-7099-12FB-496FD97A6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5" y="2320161"/>
            <a:ext cx="24876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dirty="0"/>
              <a:t>How to obtain a desired computation?</a:t>
            </a:r>
          </a:p>
        </p:txBody>
      </p:sp>
      <p:pic>
        <p:nvPicPr>
          <p:cNvPr id="10" name="Picture 12" descr="reservoir.eps">
            <a:extLst>
              <a:ext uri="{FF2B5EF4-FFF2-40B4-BE49-F238E27FC236}">
                <a16:creationId xmlns:a16="http://schemas.microsoft.com/office/drawing/2014/main" id="{6B26B7C7-1B21-A473-E955-D895227FE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356" r="68684" b="14885"/>
          <a:stretch>
            <a:fillRect/>
          </a:stretch>
        </p:blipFill>
        <p:spPr bwMode="auto">
          <a:xfrm>
            <a:off x="3041234" y="3427892"/>
            <a:ext cx="873356" cy="78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7B31DE53-1E52-DA90-A926-534212F72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76" y="1141982"/>
            <a:ext cx="1013524" cy="608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loop.jpg">
            <a:extLst>
              <a:ext uri="{FF2B5EF4-FFF2-40B4-BE49-F238E27FC236}">
                <a16:creationId xmlns:a16="http://schemas.microsoft.com/office/drawing/2014/main" id="{11CA87E5-38C0-3EB6-39DF-09D48A450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b="8794"/>
          <a:stretch>
            <a:fillRect/>
          </a:stretch>
        </p:blipFill>
        <p:spPr bwMode="auto">
          <a:xfrm>
            <a:off x="4102702" y="3475001"/>
            <a:ext cx="986315" cy="78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510B521E-883D-D1EA-3691-8D02565F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13883" y="3712534"/>
            <a:ext cx="626806" cy="31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0118933A-5484-32B8-2500-6C53714FB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341" y="3555685"/>
            <a:ext cx="541597" cy="65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1ECD2AAD-01A2-C62C-8935-55C1D9FFD2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686" y="1020329"/>
            <a:ext cx="900752" cy="77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335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6097</TotalTime>
  <Words>1837</Words>
  <Application>Microsoft Macintosh PowerPoint</Application>
  <PresentationFormat>On-screen Show (16:9)</PresentationFormat>
  <Paragraphs>315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ＭＳ Ｐゴシック</vt:lpstr>
      <vt:lpstr>Arial</vt:lpstr>
      <vt:lpstr>Calibri</vt:lpstr>
      <vt:lpstr>Calibri Light</vt:lpstr>
      <vt:lpstr>Sarabun</vt:lpstr>
      <vt:lpstr>Symbol</vt:lpstr>
      <vt:lpstr>Times</vt:lpstr>
      <vt:lpstr>Office 2013 - 2022 Theme</vt:lpstr>
      <vt:lpstr>PowerPoint Presentation</vt:lpstr>
      <vt:lpstr>PowerPoint Presentation</vt:lpstr>
      <vt:lpstr>What is computation? (1)</vt:lpstr>
      <vt:lpstr>What is computation? (2)</vt:lpstr>
      <vt:lpstr>What is computation? (3)</vt:lpstr>
      <vt:lpstr>What is computation? (4)</vt:lpstr>
      <vt:lpstr>What is computation? (5)</vt:lpstr>
      <vt:lpstr>What is computation? (6)</vt:lpstr>
      <vt:lpstr>Intrinsic vs designed computation (2)</vt:lpstr>
      <vt:lpstr>Intrinsic vs designed computation (3)</vt:lpstr>
      <vt:lpstr>Intrinsic vs designed computation (4)</vt:lpstr>
      <vt:lpstr>What are the design trade-offs?</vt:lpstr>
      <vt:lpstr>What are the design trade-offs?</vt:lpstr>
      <vt:lpstr>What is (HW/SW) co-design?</vt:lpstr>
      <vt:lpstr>Why is HW/SW co-design important for AI/ML</vt:lpstr>
      <vt:lpstr>Cryptography on small embedded platforms</vt:lpstr>
      <vt:lpstr>Cryptography on small embedded platforms</vt:lpstr>
      <vt:lpstr>Cryptography on small embedded platforms</vt:lpstr>
      <vt:lpstr>Driving factors in HW/SW co-design + dualism</vt:lpstr>
      <vt:lpstr>The HW/SW co-design space</vt:lpstr>
      <vt:lpstr>The goals and drivers have changed</vt:lpstr>
      <vt:lpstr>The goals and drivers have changed</vt:lpstr>
      <vt:lpstr>Deep co-design across the entire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255</cp:revision>
  <cp:lastPrinted>2020-09-27T23:07:26Z</cp:lastPrinted>
  <dcterms:created xsi:type="dcterms:W3CDTF">2020-09-27T22:07:31Z</dcterms:created>
  <dcterms:modified xsi:type="dcterms:W3CDTF">2025-08-14T18:16:25Z</dcterms:modified>
</cp:coreProperties>
</file>